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8"/>
  </p:notesMasterIdLst>
  <p:sldIdLst>
    <p:sldId id="256" r:id="rId2"/>
    <p:sldId id="269" r:id="rId3"/>
    <p:sldId id="270" r:id="rId4"/>
    <p:sldId id="271" r:id="rId5"/>
    <p:sldId id="272" r:id="rId6"/>
    <p:sldId id="273" r:id="rId7"/>
    <p:sldId id="274" r:id="rId8"/>
    <p:sldId id="275" r:id="rId9"/>
    <p:sldId id="276" r:id="rId10"/>
    <p:sldId id="277" r:id="rId11"/>
    <p:sldId id="278" r:id="rId12"/>
    <p:sldId id="280" r:id="rId13"/>
    <p:sldId id="281" r:id="rId14"/>
    <p:sldId id="282" r:id="rId15"/>
    <p:sldId id="279" r:id="rId16"/>
    <p:sldId id="28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216"/>
    <p:restoredTop sz="95701"/>
  </p:normalViewPr>
  <p:slideViewPr>
    <p:cSldViewPr snapToGrid="0" snapToObjects="1">
      <p:cViewPr varScale="1">
        <p:scale>
          <a:sx n="83" d="100"/>
          <a:sy n="83" d="100"/>
        </p:scale>
        <p:origin x="106" y="77"/>
      </p:cViewPr>
      <p:guideLst/>
    </p:cSldViewPr>
  </p:slideViewPr>
  <p:notesTextViewPr>
    <p:cViewPr>
      <p:scale>
        <a:sx n="1" d="1"/>
        <a:sy n="1" d="1"/>
      </p:scale>
      <p:origin x="0" y="0"/>
    </p:cViewPr>
  </p:notesTextViewPr>
  <p:notesViewPr>
    <p:cSldViewPr snapToGrid="0" snapToObjects="1">
      <p:cViewPr varScale="1">
        <p:scale>
          <a:sx n="71" d="100"/>
          <a:sy n="71" d="100"/>
        </p:scale>
        <p:origin x="3136"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96B368-0F8F-8548-B927-4ED929F2E1CB}" type="datetimeFigureOut">
              <a:rPr lang="en-US" smtClean="0"/>
              <a:t>10/20/2022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479834-AC76-C44B-A51C-0567C80A1FBF}" type="slidenum">
              <a:rPr lang="en-US" smtClean="0"/>
              <a:t>‹#›</a:t>
            </a:fld>
            <a:endParaRPr lang="en-US"/>
          </a:p>
        </p:txBody>
      </p:sp>
    </p:spTree>
    <p:extLst>
      <p:ext uri="{BB962C8B-B14F-4D97-AF65-F5344CB8AC3E}">
        <p14:creationId xmlns:p14="http://schemas.microsoft.com/office/powerpoint/2010/main" val="660041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xmlns=""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B083AE59-8E21-449F-86DA-5BE297010864}"/>
              </a:ext>
            </a:extLst>
          </p:cNvPr>
          <p:cNvSpPr>
            <a:spLocks noGrp="1"/>
          </p:cNvSpPr>
          <p:nvPr>
            <p:ph type="dt" sz="half" idx="10"/>
          </p:nvPr>
        </p:nvSpPr>
        <p:spPr/>
        <p:txBody>
          <a:bodyPr/>
          <a:lstStyle/>
          <a:p>
            <a:fld id="{655A5808-3B61-48CC-92EF-85AC2E0DFA56}" type="datetime2">
              <a:rPr lang="en-US" smtClean="0"/>
              <a:t>Thursday, October 20, 2022</a:t>
            </a:fld>
            <a:endParaRPr lang="en-US"/>
          </a:p>
        </p:txBody>
      </p:sp>
      <p:sp>
        <p:nvSpPr>
          <p:cNvPr id="5" name="Footer Placeholder 4">
            <a:extLst>
              <a:ext uri="{FF2B5EF4-FFF2-40B4-BE49-F238E27FC236}">
                <a16:creationId xmlns:a16="http://schemas.microsoft.com/office/drawing/2014/main" xmlns=""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659254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E7FD700-765A-4DE6-A8EC-9D9D92FCBB42}"/>
              </a:ext>
            </a:extLst>
          </p:cNvPr>
          <p:cNvSpPr>
            <a:spLocks noGrp="1"/>
          </p:cNvSpPr>
          <p:nvPr>
            <p:ph type="dt" sz="half" idx="10"/>
          </p:nvPr>
        </p:nvSpPr>
        <p:spPr/>
        <p:txBody>
          <a:bodyPr/>
          <a:lstStyle/>
          <a:p>
            <a:fld id="{735E98AF-4574-4509-BF7A-519ACD5BF826}" type="datetime2">
              <a:rPr lang="en-US" smtClean="0"/>
              <a:t>Thursday, October 20, 2022</a:t>
            </a:fld>
            <a:endParaRPr lang="en-US"/>
          </a:p>
        </p:txBody>
      </p:sp>
      <p:sp>
        <p:nvSpPr>
          <p:cNvPr id="5" name="Footer Placeholder 4">
            <a:extLst>
              <a:ext uri="{FF2B5EF4-FFF2-40B4-BE49-F238E27FC236}">
                <a16:creationId xmlns:a16="http://schemas.microsoft.com/office/drawing/2014/main" xmlns=""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720109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85B850CC-FB43-4988-8D4E-9C54C20185B4}"/>
              </a:ext>
            </a:extLst>
          </p:cNvPr>
          <p:cNvSpPr>
            <a:spLocks noGrp="1"/>
          </p:cNvSpPr>
          <p:nvPr>
            <p:ph type="dt" sz="half" idx="10"/>
          </p:nvPr>
        </p:nvSpPr>
        <p:spPr/>
        <p:txBody>
          <a:bodyPr/>
          <a:lstStyle/>
          <a:p>
            <a:fld id="{93DD97D4-9636-490F-85D0-E926C2B6F3B1}" type="datetime2">
              <a:rPr lang="en-US" smtClean="0"/>
              <a:t>Thursday, October 20, 2022</a:t>
            </a:fld>
            <a:endParaRPr lang="en-US"/>
          </a:p>
        </p:txBody>
      </p:sp>
      <p:sp>
        <p:nvSpPr>
          <p:cNvPr id="5" name="Footer Placeholder 4">
            <a:extLst>
              <a:ext uri="{FF2B5EF4-FFF2-40B4-BE49-F238E27FC236}">
                <a16:creationId xmlns:a16="http://schemas.microsoft.com/office/drawing/2014/main" xmlns=""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514373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9A45EE9-11D3-436C-9D73-1AA6CCDB165F}"/>
              </a:ext>
            </a:extLst>
          </p:cNvPr>
          <p:cNvSpPr>
            <a:spLocks noGrp="1"/>
          </p:cNvSpPr>
          <p:nvPr>
            <p:ph type="dt" sz="half" idx="10"/>
          </p:nvPr>
        </p:nvSpPr>
        <p:spPr/>
        <p:txBody>
          <a:bodyPr/>
          <a:lstStyle/>
          <a:p>
            <a:fld id="{2F3AF3C6-0FD4-4939-991C-00DDE5C56815}" type="datetime2">
              <a:rPr lang="en-US" smtClean="0"/>
              <a:t>Thursday, October 20, 2022</a:t>
            </a:fld>
            <a:endParaRPr lang="en-US"/>
          </a:p>
        </p:txBody>
      </p:sp>
      <p:sp>
        <p:nvSpPr>
          <p:cNvPr id="5" name="Footer Placeholder 4">
            <a:extLst>
              <a:ext uri="{FF2B5EF4-FFF2-40B4-BE49-F238E27FC236}">
                <a16:creationId xmlns:a16="http://schemas.microsoft.com/office/drawing/2014/main" xmlns=""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163840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C822993-6E28-44BB-B983-095B476B801A}"/>
              </a:ext>
            </a:extLst>
          </p:cNvPr>
          <p:cNvSpPr>
            <a:spLocks noGrp="1"/>
          </p:cNvSpPr>
          <p:nvPr>
            <p:ph type="dt" sz="half" idx="10"/>
          </p:nvPr>
        </p:nvSpPr>
        <p:spPr/>
        <p:txBody>
          <a:bodyPr/>
          <a:lstStyle/>
          <a:p>
            <a:fld id="{86807482-8128-47C6-A8DD-6452B0291CFF}" type="datetime2">
              <a:rPr lang="en-US" smtClean="0"/>
              <a:t>Thursday, October 20, 2022</a:t>
            </a:fld>
            <a:endParaRPr lang="en-US"/>
          </a:p>
        </p:txBody>
      </p:sp>
      <p:sp>
        <p:nvSpPr>
          <p:cNvPr id="5" name="Footer Placeholder 4">
            <a:extLst>
              <a:ext uri="{FF2B5EF4-FFF2-40B4-BE49-F238E27FC236}">
                <a16:creationId xmlns:a16="http://schemas.microsoft.com/office/drawing/2014/main" xmlns=""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525026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68C50007-C799-4117-8ACD-5EE980E63F17}"/>
              </a:ext>
            </a:extLst>
          </p:cNvPr>
          <p:cNvSpPr>
            <a:spLocks noGrp="1"/>
          </p:cNvSpPr>
          <p:nvPr>
            <p:ph type="dt" sz="half" idx="10"/>
          </p:nvPr>
        </p:nvSpPr>
        <p:spPr/>
        <p:txBody>
          <a:bodyPr/>
          <a:lstStyle/>
          <a:p>
            <a:fld id="{37903F25-275E-41DE-BE3B-EBF0DB49F9B1}" type="datetime2">
              <a:rPr lang="en-US" smtClean="0"/>
              <a:t>Thursday, October 20, 2022</a:t>
            </a:fld>
            <a:endParaRPr lang="en-US"/>
          </a:p>
        </p:txBody>
      </p:sp>
      <p:sp>
        <p:nvSpPr>
          <p:cNvPr id="6" name="Footer Placeholder 5">
            <a:extLst>
              <a:ext uri="{FF2B5EF4-FFF2-40B4-BE49-F238E27FC236}">
                <a16:creationId xmlns:a16="http://schemas.microsoft.com/office/drawing/2014/main" xmlns=""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00598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21A5ED06-FE54-4B86-A8D4-07D0EB08C3AB}"/>
              </a:ext>
            </a:extLst>
          </p:cNvPr>
          <p:cNvSpPr>
            <a:spLocks noGrp="1"/>
          </p:cNvSpPr>
          <p:nvPr>
            <p:ph type="dt" sz="half" idx="10"/>
          </p:nvPr>
        </p:nvSpPr>
        <p:spPr/>
        <p:txBody>
          <a:bodyPr/>
          <a:lstStyle/>
          <a:p>
            <a:fld id="{EE475572-4A44-4171-84AA-64D42C8050A6}" type="datetime2">
              <a:rPr lang="en-US" smtClean="0"/>
              <a:t>Thursday, October 20, 2022</a:t>
            </a:fld>
            <a:endParaRPr lang="en-US"/>
          </a:p>
        </p:txBody>
      </p:sp>
      <p:sp>
        <p:nvSpPr>
          <p:cNvPr id="8" name="Footer Placeholder 7">
            <a:extLst>
              <a:ext uri="{FF2B5EF4-FFF2-40B4-BE49-F238E27FC236}">
                <a16:creationId xmlns:a16="http://schemas.microsoft.com/office/drawing/2014/main" xmlns=""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xmlns=""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6413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9E3617E-4B11-481F-AC6E-00031790294A}"/>
              </a:ext>
            </a:extLst>
          </p:cNvPr>
          <p:cNvSpPr>
            <a:spLocks noGrp="1"/>
          </p:cNvSpPr>
          <p:nvPr>
            <p:ph type="dt" sz="half" idx="10"/>
          </p:nvPr>
        </p:nvSpPr>
        <p:spPr/>
        <p:txBody>
          <a:bodyPr/>
          <a:lstStyle/>
          <a:p>
            <a:fld id="{C4C1612E-528E-4FD5-9E9E-E15F1108F171}" type="datetime2">
              <a:rPr lang="en-US" smtClean="0"/>
              <a:t>Thursday, October 20, 2022</a:t>
            </a:fld>
            <a:endParaRPr lang="en-US"/>
          </a:p>
        </p:txBody>
      </p:sp>
      <p:sp>
        <p:nvSpPr>
          <p:cNvPr id="4" name="Footer Placeholder 3">
            <a:extLst>
              <a:ext uri="{FF2B5EF4-FFF2-40B4-BE49-F238E27FC236}">
                <a16:creationId xmlns:a16="http://schemas.microsoft.com/office/drawing/2014/main" xmlns=""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215654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8C9E28E-1389-47AF-B3EB-22571417ACBE}"/>
              </a:ext>
            </a:extLst>
          </p:cNvPr>
          <p:cNvSpPr>
            <a:spLocks noGrp="1"/>
          </p:cNvSpPr>
          <p:nvPr>
            <p:ph type="dt" sz="half" idx="10"/>
          </p:nvPr>
        </p:nvSpPr>
        <p:spPr/>
        <p:txBody>
          <a:bodyPr/>
          <a:lstStyle/>
          <a:p>
            <a:fld id="{D4F6D862-A06D-436F-A92E-EBAAD50B6E50}" type="datetime2">
              <a:rPr lang="en-US" smtClean="0"/>
              <a:t>Thursday, October 20, 2022</a:t>
            </a:fld>
            <a:endParaRPr lang="en-US"/>
          </a:p>
        </p:txBody>
      </p:sp>
      <p:sp>
        <p:nvSpPr>
          <p:cNvPr id="3" name="Footer Placeholder 2">
            <a:extLst>
              <a:ext uri="{FF2B5EF4-FFF2-40B4-BE49-F238E27FC236}">
                <a16:creationId xmlns:a16="http://schemas.microsoft.com/office/drawing/2014/main" xmlns=""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75317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75A3535-184C-438C-AE91-9C42B7C5AFB6}"/>
              </a:ext>
            </a:extLst>
          </p:cNvPr>
          <p:cNvSpPr>
            <a:spLocks noGrp="1"/>
          </p:cNvSpPr>
          <p:nvPr>
            <p:ph type="dt" sz="half" idx="10"/>
          </p:nvPr>
        </p:nvSpPr>
        <p:spPr/>
        <p:txBody>
          <a:bodyPr/>
          <a:lstStyle/>
          <a:p>
            <a:fld id="{B73E0B7D-2260-4809-8F0A-9E5F3E24F169}" type="datetime2">
              <a:rPr lang="en-US" smtClean="0"/>
              <a:t>Thursday, October 20, 2022</a:t>
            </a:fld>
            <a:endParaRPr lang="en-US"/>
          </a:p>
        </p:txBody>
      </p:sp>
      <p:sp>
        <p:nvSpPr>
          <p:cNvPr id="6" name="Footer Placeholder 5">
            <a:extLst>
              <a:ext uri="{FF2B5EF4-FFF2-40B4-BE49-F238E27FC236}">
                <a16:creationId xmlns:a16="http://schemas.microsoft.com/office/drawing/2014/main" xmlns=""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27912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5E706DF-52A3-4F34-9BF5-E1ACD5D54283}"/>
              </a:ext>
            </a:extLst>
          </p:cNvPr>
          <p:cNvSpPr>
            <a:spLocks noGrp="1"/>
          </p:cNvSpPr>
          <p:nvPr>
            <p:ph type="dt" sz="half" idx="10"/>
          </p:nvPr>
        </p:nvSpPr>
        <p:spPr/>
        <p:txBody>
          <a:bodyPr/>
          <a:lstStyle/>
          <a:p>
            <a:fld id="{3C8E4735-C637-46A3-94EB-AB3AC4188D2F}" type="datetime2">
              <a:rPr lang="en-US" smtClean="0"/>
              <a:t>Thursday, October 20, 2022</a:t>
            </a:fld>
            <a:endParaRPr lang="en-US"/>
          </a:p>
        </p:txBody>
      </p:sp>
      <p:sp>
        <p:nvSpPr>
          <p:cNvPr id="6" name="Footer Placeholder 5">
            <a:extLst>
              <a:ext uri="{FF2B5EF4-FFF2-40B4-BE49-F238E27FC236}">
                <a16:creationId xmlns:a16="http://schemas.microsoft.com/office/drawing/2014/main" xmlns=""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814212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xmlns=""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Thursday, October 20, 2022</a:t>
            </a:fld>
            <a:endParaRPr lang="en-US" cap="all" dirty="0"/>
          </a:p>
        </p:txBody>
      </p:sp>
      <p:sp>
        <p:nvSpPr>
          <p:cNvPr id="5" name="Footer Placeholder 4">
            <a:extLst>
              <a:ext uri="{FF2B5EF4-FFF2-40B4-BE49-F238E27FC236}">
                <a16:creationId xmlns:a16="http://schemas.microsoft.com/office/drawing/2014/main" xmlns=""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xmlns=""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3462921155"/>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6" r:id="rId6"/>
    <p:sldLayoutId id="2147483761" r:id="rId7"/>
    <p:sldLayoutId id="2147483762" r:id="rId8"/>
    <p:sldLayoutId id="2147483763" r:id="rId9"/>
    <p:sldLayoutId id="2147483765" r:id="rId10"/>
    <p:sldLayoutId id="2147483764"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1DBC8414-BE7E-4B6C-A114-B2C3795C88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0EC398C5-5C2E-4038-9DB3-DE2B5A9BEF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914239" y="1914811"/>
            <a:ext cx="6858000" cy="3028376"/>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A2F10B26-073B-4B10-8AAA-161242DD82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658631" y="1658629"/>
            <a:ext cx="6346209" cy="3028951"/>
          </a:xfrm>
          <a:prstGeom prst="rect">
            <a:avLst/>
          </a:prstGeom>
          <a:gradFill>
            <a:gsLst>
              <a:gs pos="0">
                <a:schemeClr val="accent5">
                  <a:lumMod val="60000"/>
                  <a:lumOff val="40000"/>
                  <a:alpha val="0"/>
                </a:schemeClr>
              </a:gs>
              <a:gs pos="99000">
                <a:schemeClr val="accent2">
                  <a:alpha val="92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610DBBC7-698F-4A54-B1CB-A99F9CC356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256880" y="4085931"/>
            <a:ext cx="2502407" cy="3041733"/>
          </a:xfrm>
          <a:prstGeom prst="rect">
            <a:avLst/>
          </a:prstGeom>
          <a:gradFill>
            <a:gsLst>
              <a:gs pos="2000">
                <a:schemeClr val="accent5">
                  <a:alpha val="28000"/>
                </a:schemeClr>
              </a:gs>
              <a:gs pos="100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xmlns="" id="{DE6E822A-8BCF-432C-83E6-BBE821476C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13000">
                <a:schemeClr val="accent4">
                  <a:lumMod val="20000"/>
                  <a:lumOff val="80000"/>
                  <a:alpha val="200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xmlns="" id="{784C1774-0457-3A42-8921-155361D31FC4}"/>
              </a:ext>
            </a:extLst>
          </p:cNvPr>
          <p:cNvSpPr>
            <a:spLocks noGrp="1"/>
          </p:cNvSpPr>
          <p:nvPr>
            <p:ph type="ctrTitle"/>
          </p:nvPr>
        </p:nvSpPr>
        <p:spPr>
          <a:xfrm>
            <a:off x="3617685" y="3824928"/>
            <a:ext cx="4673358" cy="1061332"/>
          </a:xfrm>
        </p:spPr>
        <p:txBody>
          <a:bodyPr>
            <a:normAutofit fontScale="90000"/>
          </a:bodyPr>
          <a:lstStyle/>
          <a:p>
            <a:r>
              <a:rPr lang="en-US" sz="2800" dirty="0">
                <a:solidFill>
                  <a:schemeClr val="accent1"/>
                </a:solidFill>
              </a:rPr>
              <a:t>Synodal Survey</a:t>
            </a:r>
            <a:br>
              <a:rPr lang="en-US" sz="2800" dirty="0">
                <a:solidFill>
                  <a:schemeClr val="accent1"/>
                </a:solidFill>
              </a:rPr>
            </a:br>
            <a:r>
              <a:rPr lang="en-US" sz="2800" dirty="0">
                <a:solidFill>
                  <a:schemeClr val="accent1"/>
                </a:solidFill>
              </a:rPr>
              <a:t>2022</a:t>
            </a:r>
            <a:br>
              <a:rPr lang="en-US" sz="2800" dirty="0">
                <a:solidFill>
                  <a:schemeClr val="accent1"/>
                </a:solidFill>
              </a:rPr>
            </a:br>
            <a:r>
              <a:rPr lang="en-US" sz="2800" dirty="0">
                <a:solidFill>
                  <a:schemeClr val="accent1"/>
                </a:solidFill>
              </a:rPr>
              <a:t> </a:t>
            </a:r>
            <a:endParaRPr lang="en-US" sz="2000" b="0" i="1" dirty="0">
              <a:solidFill>
                <a:schemeClr val="accent1"/>
              </a:solidFill>
            </a:endParaRPr>
          </a:p>
        </p:txBody>
      </p:sp>
      <p:sp>
        <p:nvSpPr>
          <p:cNvPr id="3" name="Subtitle 2">
            <a:extLst>
              <a:ext uri="{FF2B5EF4-FFF2-40B4-BE49-F238E27FC236}">
                <a16:creationId xmlns:a16="http://schemas.microsoft.com/office/drawing/2014/main" xmlns="" id="{D84A54F4-ADE5-9546-A762-B8E86F6AD155}"/>
              </a:ext>
            </a:extLst>
          </p:cNvPr>
          <p:cNvSpPr>
            <a:spLocks noGrp="1"/>
          </p:cNvSpPr>
          <p:nvPr>
            <p:ph type="subTitle" idx="1"/>
          </p:nvPr>
        </p:nvSpPr>
        <p:spPr>
          <a:xfrm>
            <a:off x="351174" y="5140150"/>
            <a:ext cx="2422952" cy="1538784"/>
          </a:xfrm>
        </p:spPr>
        <p:txBody>
          <a:bodyPr>
            <a:normAutofit/>
          </a:bodyPr>
          <a:lstStyle/>
          <a:p>
            <a:pPr algn="r"/>
            <a:r>
              <a:rPr lang="en-US" sz="1800" b="1" dirty="0">
                <a:solidFill>
                  <a:schemeClr val="bg1"/>
                </a:solidFill>
              </a:rPr>
              <a:t>Summary of Results</a:t>
            </a:r>
          </a:p>
        </p:txBody>
      </p:sp>
      <p:pic>
        <p:nvPicPr>
          <p:cNvPr id="5" name="Picture 4" descr="A picture containing text&#10;&#10;Description automatically generated">
            <a:extLst>
              <a:ext uri="{FF2B5EF4-FFF2-40B4-BE49-F238E27FC236}">
                <a16:creationId xmlns:a16="http://schemas.microsoft.com/office/drawing/2014/main" xmlns="" id="{A5CC2562-365F-B746-84B8-9C14F7C572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82223" y="2543765"/>
            <a:ext cx="5410603" cy="852170"/>
          </a:xfrm>
          <a:prstGeom prst="rect">
            <a:avLst/>
          </a:prstGeom>
        </p:spPr>
      </p:pic>
    </p:spTree>
    <p:extLst>
      <p:ext uri="{BB962C8B-B14F-4D97-AF65-F5344CB8AC3E}">
        <p14:creationId xmlns:p14="http://schemas.microsoft.com/office/powerpoint/2010/main" val="196041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5322EE40-E347-5B46-8C62-37B5B95D641F}"/>
              </a:ext>
            </a:extLst>
          </p:cNvPr>
          <p:cNvSpPr txBox="1"/>
          <p:nvPr/>
        </p:nvSpPr>
        <p:spPr>
          <a:xfrm>
            <a:off x="4151375" y="2713317"/>
            <a:ext cx="841248" cy="369332"/>
          </a:xfrm>
          <a:prstGeom prst="rect">
            <a:avLst/>
          </a:prstGeom>
          <a:noFill/>
        </p:spPr>
        <p:txBody>
          <a:bodyPr wrap="square" rtlCol="0">
            <a:spAutoFit/>
          </a:bodyPr>
          <a:lstStyle/>
          <a:p>
            <a:r>
              <a:rPr lang="en-US" b="1" dirty="0">
                <a:solidFill>
                  <a:schemeClr val="bg1"/>
                </a:solidFill>
              </a:rPr>
              <a:t>72%</a:t>
            </a:r>
          </a:p>
        </p:txBody>
      </p:sp>
      <p:sp>
        <p:nvSpPr>
          <p:cNvPr id="7" name="TextBox 6">
            <a:extLst>
              <a:ext uri="{FF2B5EF4-FFF2-40B4-BE49-F238E27FC236}">
                <a16:creationId xmlns:a16="http://schemas.microsoft.com/office/drawing/2014/main" xmlns="" id="{4BB9EC5A-02BF-9B41-8599-4C6107D5D2E3}"/>
              </a:ext>
            </a:extLst>
          </p:cNvPr>
          <p:cNvSpPr txBox="1"/>
          <p:nvPr/>
        </p:nvSpPr>
        <p:spPr>
          <a:xfrm>
            <a:off x="2225040" y="3637336"/>
            <a:ext cx="745077" cy="369332"/>
          </a:xfrm>
          <a:prstGeom prst="rect">
            <a:avLst/>
          </a:prstGeom>
          <a:noFill/>
        </p:spPr>
        <p:txBody>
          <a:bodyPr wrap="square" rtlCol="0">
            <a:spAutoFit/>
          </a:bodyPr>
          <a:lstStyle/>
          <a:p>
            <a:r>
              <a:rPr lang="en-US" b="1" dirty="0">
                <a:solidFill>
                  <a:schemeClr val="bg1"/>
                </a:solidFill>
              </a:rPr>
              <a:t>11%</a:t>
            </a:r>
          </a:p>
        </p:txBody>
      </p:sp>
      <p:sp>
        <p:nvSpPr>
          <p:cNvPr id="8" name="TextBox 7">
            <a:extLst>
              <a:ext uri="{FF2B5EF4-FFF2-40B4-BE49-F238E27FC236}">
                <a16:creationId xmlns:a16="http://schemas.microsoft.com/office/drawing/2014/main" xmlns="" id="{BB5B65B5-C340-5F47-8CA7-964DDC65368C}"/>
              </a:ext>
            </a:extLst>
          </p:cNvPr>
          <p:cNvSpPr txBox="1"/>
          <p:nvPr/>
        </p:nvSpPr>
        <p:spPr>
          <a:xfrm>
            <a:off x="2481253" y="4647432"/>
            <a:ext cx="841248" cy="369332"/>
          </a:xfrm>
          <a:prstGeom prst="rect">
            <a:avLst/>
          </a:prstGeom>
          <a:noFill/>
        </p:spPr>
        <p:txBody>
          <a:bodyPr wrap="square" rtlCol="0">
            <a:spAutoFit/>
          </a:bodyPr>
          <a:lstStyle/>
          <a:p>
            <a:r>
              <a:rPr lang="en-US" b="1" dirty="0">
                <a:solidFill>
                  <a:schemeClr val="bg1"/>
                </a:solidFill>
              </a:rPr>
              <a:t>17%</a:t>
            </a:r>
          </a:p>
        </p:txBody>
      </p:sp>
      <p:pic>
        <p:nvPicPr>
          <p:cNvPr id="9" name="Picture 8" descr="A picture containing text&#10;&#10;Description automatically generated">
            <a:extLst>
              <a:ext uri="{FF2B5EF4-FFF2-40B4-BE49-F238E27FC236}">
                <a16:creationId xmlns:a16="http://schemas.microsoft.com/office/drawing/2014/main" xmlns="" id="{F79ED36C-2BF5-BB42-BB7F-D2A0A84CAAD2}"/>
              </a:ext>
            </a:extLst>
          </p:cNvPr>
          <p:cNvPicPr>
            <a:picLocks noChangeAspect="1"/>
          </p:cNvPicPr>
          <p:nvPr/>
        </p:nvPicPr>
        <p:blipFill rotWithShape="1">
          <a:blip r:embed="rId2">
            <a:extLst>
              <a:ext uri="{28A0092B-C50C-407E-A947-70E740481C1C}">
                <a14:useLocalDpi xmlns:a14="http://schemas.microsoft.com/office/drawing/2010/main" val="0"/>
              </a:ext>
            </a:extLst>
          </a:blip>
          <a:srcRect r="88743" b="941"/>
          <a:stretch/>
        </p:blipFill>
        <p:spPr>
          <a:xfrm>
            <a:off x="8120884" y="5028837"/>
            <a:ext cx="956060" cy="1325071"/>
          </a:xfrm>
          <a:prstGeom prst="rect">
            <a:avLst/>
          </a:prstGeom>
        </p:spPr>
      </p:pic>
      <p:sp>
        <p:nvSpPr>
          <p:cNvPr id="13" name="Content Placeholder 12">
            <a:extLst>
              <a:ext uri="{FF2B5EF4-FFF2-40B4-BE49-F238E27FC236}">
                <a16:creationId xmlns:a16="http://schemas.microsoft.com/office/drawing/2014/main" xmlns="" id="{7B82E3E7-7ED2-4D49-8A61-A89A4CA518C7}"/>
              </a:ext>
            </a:extLst>
          </p:cNvPr>
          <p:cNvSpPr>
            <a:spLocks noGrp="1"/>
          </p:cNvSpPr>
          <p:nvPr>
            <p:ph sz="quarter" idx="4"/>
          </p:nvPr>
        </p:nvSpPr>
        <p:spPr>
          <a:xfrm>
            <a:off x="585787" y="1766396"/>
            <a:ext cx="7972422" cy="4011064"/>
          </a:xfrm>
        </p:spPr>
        <p:txBody>
          <a:bodyPr>
            <a:normAutofit/>
          </a:bodyPr>
          <a:lstStyle/>
          <a:p>
            <a:pPr marL="0" indent="0" algn="ctr" fontAlgn="t">
              <a:buNone/>
            </a:pPr>
            <a:r>
              <a:rPr lang="en-US" sz="2800" dirty="0"/>
              <a:t>“</a:t>
            </a:r>
            <a:r>
              <a:rPr lang="en-US" sz="2800" dirty="0">
                <a:latin typeface="Cavolini" panose="03000502040302020204" pitchFamily="66" charset="0"/>
                <a:cs typeface="Cavolini" panose="03000502040302020204" pitchFamily="66" charset="0"/>
              </a:rPr>
              <a:t>The love and comfort of family and friends uniting in prayer while my husband battled cancer</a:t>
            </a:r>
            <a:r>
              <a:rPr lang="en-US" sz="2800" dirty="0"/>
              <a:t>”</a:t>
            </a:r>
          </a:p>
          <a:p>
            <a:pPr marL="0" indent="0">
              <a:buNone/>
            </a:pPr>
            <a:r>
              <a:rPr lang="en-US" dirty="0"/>
              <a:t/>
            </a:r>
            <a:br>
              <a:rPr lang="en-US" dirty="0"/>
            </a:br>
            <a:endParaRPr lang="en-US" sz="2000" dirty="0"/>
          </a:p>
        </p:txBody>
      </p:sp>
      <p:sp>
        <p:nvSpPr>
          <p:cNvPr id="12" name="Title 11">
            <a:extLst>
              <a:ext uri="{FF2B5EF4-FFF2-40B4-BE49-F238E27FC236}">
                <a16:creationId xmlns:a16="http://schemas.microsoft.com/office/drawing/2014/main" xmlns="" id="{7FB74B6C-4A9F-8242-AD2A-0C8BED55FF7F}"/>
              </a:ext>
            </a:extLst>
          </p:cNvPr>
          <p:cNvSpPr>
            <a:spLocks noGrp="1"/>
          </p:cNvSpPr>
          <p:nvPr>
            <p:ph type="title"/>
          </p:nvPr>
        </p:nvSpPr>
        <p:spPr>
          <a:xfrm>
            <a:off x="585787" y="432779"/>
            <a:ext cx="7972422" cy="1038721"/>
          </a:xfrm>
        </p:spPr>
        <p:txBody>
          <a:bodyPr>
            <a:normAutofit/>
          </a:bodyPr>
          <a:lstStyle/>
          <a:p>
            <a:r>
              <a:rPr lang="en-US" sz="2800" cap="none" dirty="0">
                <a:solidFill>
                  <a:schemeClr val="accent1"/>
                </a:solidFill>
                <a:latin typeface="Athelas" panose="02000503000000020003" pitchFamily="2" charset="77"/>
                <a:cs typeface="Big Caslon Medium" panose="02000603090000020003" pitchFamily="2" charset="-79"/>
              </a:rPr>
              <a:t>Synod Survey Summary</a:t>
            </a:r>
            <a:br>
              <a:rPr lang="en-US" sz="2800" cap="none" dirty="0">
                <a:solidFill>
                  <a:schemeClr val="accent1"/>
                </a:solidFill>
                <a:latin typeface="Athelas" panose="02000503000000020003" pitchFamily="2" charset="77"/>
                <a:cs typeface="Big Caslon Medium" panose="02000603090000020003" pitchFamily="2" charset="-79"/>
              </a:rPr>
            </a:br>
            <a:r>
              <a:rPr lang="en-US" sz="2800" b="0" i="1" cap="none" spc="0" dirty="0">
                <a:solidFill>
                  <a:schemeClr val="accent1"/>
                </a:solidFill>
                <a:latin typeface="Athelas" panose="02000503000000020003" pitchFamily="2" charset="77"/>
                <a:cs typeface="Big Caslon Medium" panose="02000603090000020003" pitchFamily="2" charset="-79"/>
              </a:rPr>
              <a:t>In what way have you experienced the Holy Spirit?</a:t>
            </a:r>
            <a:endParaRPr lang="en-US" sz="2800" b="0" cap="none" spc="0" dirty="0">
              <a:solidFill>
                <a:schemeClr val="accent1"/>
              </a:solidFill>
              <a:latin typeface="Athelas" panose="02000503000000020003" pitchFamily="2" charset="77"/>
              <a:cs typeface="Big Caslon Medium" panose="02000603090000020003" pitchFamily="2" charset="-79"/>
            </a:endParaRPr>
          </a:p>
        </p:txBody>
      </p:sp>
    </p:spTree>
    <p:extLst>
      <p:ext uri="{BB962C8B-B14F-4D97-AF65-F5344CB8AC3E}">
        <p14:creationId xmlns:p14="http://schemas.microsoft.com/office/powerpoint/2010/main" val="3246762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5322EE40-E347-5B46-8C62-37B5B95D641F}"/>
              </a:ext>
            </a:extLst>
          </p:cNvPr>
          <p:cNvSpPr txBox="1"/>
          <p:nvPr/>
        </p:nvSpPr>
        <p:spPr>
          <a:xfrm>
            <a:off x="4151375" y="2713317"/>
            <a:ext cx="841248" cy="369332"/>
          </a:xfrm>
          <a:prstGeom prst="rect">
            <a:avLst/>
          </a:prstGeom>
          <a:noFill/>
        </p:spPr>
        <p:txBody>
          <a:bodyPr wrap="square" rtlCol="0">
            <a:spAutoFit/>
          </a:bodyPr>
          <a:lstStyle/>
          <a:p>
            <a:r>
              <a:rPr lang="en-US" b="1" dirty="0">
                <a:solidFill>
                  <a:schemeClr val="bg1"/>
                </a:solidFill>
              </a:rPr>
              <a:t>72%</a:t>
            </a:r>
          </a:p>
        </p:txBody>
      </p:sp>
      <p:sp>
        <p:nvSpPr>
          <p:cNvPr id="7" name="TextBox 6">
            <a:extLst>
              <a:ext uri="{FF2B5EF4-FFF2-40B4-BE49-F238E27FC236}">
                <a16:creationId xmlns:a16="http://schemas.microsoft.com/office/drawing/2014/main" xmlns="" id="{4BB9EC5A-02BF-9B41-8599-4C6107D5D2E3}"/>
              </a:ext>
            </a:extLst>
          </p:cNvPr>
          <p:cNvSpPr txBox="1"/>
          <p:nvPr/>
        </p:nvSpPr>
        <p:spPr>
          <a:xfrm>
            <a:off x="2225040" y="3637336"/>
            <a:ext cx="745077" cy="369332"/>
          </a:xfrm>
          <a:prstGeom prst="rect">
            <a:avLst/>
          </a:prstGeom>
          <a:noFill/>
        </p:spPr>
        <p:txBody>
          <a:bodyPr wrap="square" rtlCol="0">
            <a:spAutoFit/>
          </a:bodyPr>
          <a:lstStyle/>
          <a:p>
            <a:r>
              <a:rPr lang="en-US" b="1" dirty="0">
                <a:solidFill>
                  <a:schemeClr val="bg1"/>
                </a:solidFill>
              </a:rPr>
              <a:t>11%</a:t>
            </a:r>
          </a:p>
        </p:txBody>
      </p:sp>
      <p:sp>
        <p:nvSpPr>
          <p:cNvPr id="8" name="TextBox 7">
            <a:extLst>
              <a:ext uri="{FF2B5EF4-FFF2-40B4-BE49-F238E27FC236}">
                <a16:creationId xmlns:a16="http://schemas.microsoft.com/office/drawing/2014/main" xmlns="" id="{BB5B65B5-C340-5F47-8CA7-964DDC65368C}"/>
              </a:ext>
            </a:extLst>
          </p:cNvPr>
          <p:cNvSpPr txBox="1"/>
          <p:nvPr/>
        </p:nvSpPr>
        <p:spPr>
          <a:xfrm>
            <a:off x="2481253" y="4647432"/>
            <a:ext cx="841248" cy="369332"/>
          </a:xfrm>
          <a:prstGeom prst="rect">
            <a:avLst/>
          </a:prstGeom>
          <a:noFill/>
        </p:spPr>
        <p:txBody>
          <a:bodyPr wrap="square" rtlCol="0">
            <a:spAutoFit/>
          </a:bodyPr>
          <a:lstStyle/>
          <a:p>
            <a:r>
              <a:rPr lang="en-US" b="1" dirty="0">
                <a:solidFill>
                  <a:schemeClr val="bg1"/>
                </a:solidFill>
              </a:rPr>
              <a:t>17%</a:t>
            </a:r>
          </a:p>
        </p:txBody>
      </p:sp>
      <p:pic>
        <p:nvPicPr>
          <p:cNvPr id="9" name="Picture 8" descr="A picture containing text&#10;&#10;Description automatically generated">
            <a:extLst>
              <a:ext uri="{FF2B5EF4-FFF2-40B4-BE49-F238E27FC236}">
                <a16:creationId xmlns:a16="http://schemas.microsoft.com/office/drawing/2014/main" xmlns="" id="{F79ED36C-2BF5-BB42-BB7F-D2A0A84CAAD2}"/>
              </a:ext>
            </a:extLst>
          </p:cNvPr>
          <p:cNvPicPr>
            <a:picLocks noChangeAspect="1"/>
          </p:cNvPicPr>
          <p:nvPr/>
        </p:nvPicPr>
        <p:blipFill rotWithShape="1">
          <a:blip r:embed="rId2">
            <a:extLst>
              <a:ext uri="{28A0092B-C50C-407E-A947-70E740481C1C}">
                <a14:useLocalDpi xmlns:a14="http://schemas.microsoft.com/office/drawing/2010/main" val="0"/>
              </a:ext>
            </a:extLst>
          </a:blip>
          <a:srcRect r="88743" b="941"/>
          <a:stretch/>
        </p:blipFill>
        <p:spPr>
          <a:xfrm>
            <a:off x="8120884" y="5028837"/>
            <a:ext cx="956060" cy="1325071"/>
          </a:xfrm>
          <a:prstGeom prst="rect">
            <a:avLst/>
          </a:prstGeom>
        </p:spPr>
      </p:pic>
      <p:sp>
        <p:nvSpPr>
          <p:cNvPr id="12" name="Title 11">
            <a:extLst>
              <a:ext uri="{FF2B5EF4-FFF2-40B4-BE49-F238E27FC236}">
                <a16:creationId xmlns:a16="http://schemas.microsoft.com/office/drawing/2014/main" xmlns="" id="{7FB74B6C-4A9F-8242-AD2A-0C8BED55FF7F}"/>
              </a:ext>
            </a:extLst>
          </p:cNvPr>
          <p:cNvSpPr>
            <a:spLocks noGrp="1"/>
          </p:cNvSpPr>
          <p:nvPr>
            <p:ph type="title"/>
          </p:nvPr>
        </p:nvSpPr>
        <p:spPr>
          <a:xfrm>
            <a:off x="585787" y="432779"/>
            <a:ext cx="7972422" cy="1038721"/>
          </a:xfrm>
        </p:spPr>
        <p:txBody>
          <a:bodyPr>
            <a:normAutofit/>
          </a:bodyPr>
          <a:lstStyle/>
          <a:p>
            <a:r>
              <a:rPr lang="en-US" sz="2800" cap="none" dirty="0">
                <a:solidFill>
                  <a:schemeClr val="accent1"/>
                </a:solidFill>
                <a:latin typeface="Athelas" panose="02000503000000020003" pitchFamily="2" charset="77"/>
                <a:cs typeface="Big Caslon Medium" panose="02000603090000020003" pitchFamily="2" charset="-79"/>
              </a:rPr>
              <a:t>Synod Survey Summary</a:t>
            </a:r>
            <a:br>
              <a:rPr lang="en-US" sz="2800" cap="none" dirty="0">
                <a:solidFill>
                  <a:schemeClr val="accent1"/>
                </a:solidFill>
                <a:latin typeface="Athelas" panose="02000503000000020003" pitchFamily="2" charset="77"/>
                <a:cs typeface="Big Caslon Medium" panose="02000603090000020003" pitchFamily="2" charset="-79"/>
              </a:rPr>
            </a:br>
            <a:r>
              <a:rPr lang="en-US" sz="2800" b="0" i="1" cap="none" spc="0" dirty="0">
                <a:solidFill>
                  <a:schemeClr val="accent1"/>
                </a:solidFill>
                <a:latin typeface="Athelas" panose="02000503000000020003" pitchFamily="2" charset="77"/>
                <a:cs typeface="Big Caslon Medium" panose="02000603090000020003" pitchFamily="2" charset="-79"/>
              </a:rPr>
              <a:t>In what way have you experienced the Holy Spirit?</a:t>
            </a:r>
            <a:endParaRPr lang="en-US" sz="2800" b="0" cap="none" spc="0" dirty="0">
              <a:solidFill>
                <a:schemeClr val="accent1"/>
              </a:solidFill>
              <a:latin typeface="Athelas" panose="02000503000000020003" pitchFamily="2" charset="77"/>
              <a:cs typeface="Big Caslon Medium" panose="02000603090000020003" pitchFamily="2" charset="-79"/>
            </a:endParaRPr>
          </a:p>
        </p:txBody>
      </p:sp>
      <p:sp>
        <p:nvSpPr>
          <p:cNvPr id="2" name="Rectangle 1">
            <a:extLst>
              <a:ext uri="{FF2B5EF4-FFF2-40B4-BE49-F238E27FC236}">
                <a16:creationId xmlns:a16="http://schemas.microsoft.com/office/drawing/2014/main" xmlns="" id="{AEF02020-3AFA-884C-BF0D-21E9209B9C93}"/>
              </a:ext>
            </a:extLst>
          </p:cNvPr>
          <p:cNvSpPr/>
          <p:nvPr/>
        </p:nvSpPr>
        <p:spPr>
          <a:xfrm>
            <a:off x="585787" y="1936081"/>
            <a:ext cx="7972422" cy="2246769"/>
          </a:xfrm>
          <a:prstGeom prst="rect">
            <a:avLst/>
          </a:prstGeom>
        </p:spPr>
        <p:txBody>
          <a:bodyPr wrap="square">
            <a:spAutoFit/>
          </a:bodyPr>
          <a:lstStyle/>
          <a:p>
            <a:pPr algn="ctr"/>
            <a:r>
              <a:rPr lang="en-US" sz="2800" dirty="0">
                <a:latin typeface="Cavolini" panose="03000502040302020204" pitchFamily="66" charset="0"/>
                <a:cs typeface="Cavolini" panose="03000502040302020204" pitchFamily="66" charset="0"/>
              </a:rPr>
              <a:t>“I feel if I can do one small thing to make another person’s day even a small bit easier, or better, (whether I know it or not), the Holy Spirit is working through me”</a:t>
            </a:r>
          </a:p>
        </p:txBody>
      </p:sp>
    </p:spTree>
    <p:extLst>
      <p:ext uri="{BB962C8B-B14F-4D97-AF65-F5344CB8AC3E}">
        <p14:creationId xmlns:p14="http://schemas.microsoft.com/office/powerpoint/2010/main" val="568497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5322EE40-E347-5B46-8C62-37B5B95D641F}"/>
              </a:ext>
            </a:extLst>
          </p:cNvPr>
          <p:cNvSpPr txBox="1"/>
          <p:nvPr/>
        </p:nvSpPr>
        <p:spPr>
          <a:xfrm>
            <a:off x="4151375" y="2713317"/>
            <a:ext cx="841248" cy="369332"/>
          </a:xfrm>
          <a:prstGeom prst="rect">
            <a:avLst/>
          </a:prstGeom>
          <a:noFill/>
        </p:spPr>
        <p:txBody>
          <a:bodyPr wrap="square" rtlCol="0">
            <a:spAutoFit/>
          </a:bodyPr>
          <a:lstStyle/>
          <a:p>
            <a:r>
              <a:rPr lang="en-US" b="1" dirty="0">
                <a:solidFill>
                  <a:schemeClr val="bg1"/>
                </a:solidFill>
              </a:rPr>
              <a:t>72%</a:t>
            </a:r>
          </a:p>
        </p:txBody>
      </p:sp>
      <p:sp>
        <p:nvSpPr>
          <p:cNvPr id="7" name="TextBox 6">
            <a:extLst>
              <a:ext uri="{FF2B5EF4-FFF2-40B4-BE49-F238E27FC236}">
                <a16:creationId xmlns:a16="http://schemas.microsoft.com/office/drawing/2014/main" xmlns="" id="{4BB9EC5A-02BF-9B41-8599-4C6107D5D2E3}"/>
              </a:ext>
            </a:extLst>
          </p:cNvPr>
          <p:cNvSpPr txBox="1"/>
          <p:nvPr/>
        </p:nvSpPr>
        <p:spPr>
          <a:xfrm>
            <a:off x="2225040" y="3637336"/>
            <a:ext cx="745077" cy="369332"/>
          </a:xfrm>
          <a:prstGeom prst="rect">
            <a:avLst/>
          </a:prstGeom>
          <a:noFill/>
        </p:spPr>
        <p:txBody>
          <a:bodyPr wrap="square" rtlCol="0">
            <a:spAutoFit/>
          </a:bodyPr>
          <a:lstStyle/>
          <a:p>
            <a:r>
              <a:rPr lang="en-US" b="1" dirty="0">
                <a:solidFill>
                  <a:schemeClr val="bg1"/>
                </a:solidFill>
              </a:rPr>
              <a:t>11%</a:t>
            </a:r>
          </a:p>
        </p:txBody>
      </p:sp>
      <p:sp>
        <p:nvSpPr>
          <p:cNvPr id="8" name="TextBox 7">
            <a:extLst>
              <a:ext uri="{FF2B5EF4-FFF2-40B4-BE49-F238E27FC236}">
                <a16:creationId xmlns:a16="http://schemas.microsoft.com/office/drawing/2014/main" xmlns="" id="{BB5B65B5-C340-5F47-8CA7-964DDC65368C}"/>
              </a:ext>
            </a:extLst>
          </p:cNvPr>
          <p:cNvSpPr txBox="1"/>
          <p:nvPr/>
        </p:nvSpPr>
        <p:spPr>
          <a:xfrm>
            <a:off x="2481253" y="4647432"/>
            <a:ext cx="841248" cy="369332"/>
          </a:xfrm>
          <a:prstGeom prst="rect">
            <a:avLst/>
          </a:prstGeom>
          <a:noFill/>
        </p:spPr>
        <p:txBody>
          <a:bodyPr wrap="square" rtlCol="0">
            <a:spAutoFit/>
          </a:bodyPr>
          <a:lstStyle/>
          <a:p>
            <a:r>
              <a:rPr lang="en-US" b="1" dirty="0">
                <a:solidFill>
                  <a:schemeClr val="bg1"/>
                </a:solidFill>
              </a:rPr>
              <a:t>17%</a:t>
            </a:r>
          </a:p>
        </p:txBody>
      </p:sp>
      <p:pic>
        <p:nvPicPr>
          <p:cNvPr id="9" name="Picture 8" descr="A picture containing text&#10;&#10;Description automatically generated">
            <a:extLst>
              <a:ext uri="{FF2B5EF4-FFF2-40B4-BE49-F238E27FC236}">
                <a16:creationId xmlns:a16="http://schemas.microsoft.com/office/drawing/2014/main" xmlns="" id="{F79ED36C-2BF5-BB42-BB7F-D2A0A84CAAD2}"/>
              </a:ext>
            </a:extLst>
          </p:cNvPr>
          <p:cNvPicPr>
            <a:picLocks noChangeAspect="1"/>
          </p:cNvPicPr>
          <p:nvPr/>
        </p:nvPicPr>
        <p:blipFill rotWithShape="1">
          <a:blip r:embed="rId2">
            <a:extLst>
              <a:ext uri="{28A0092B-C50C-407E-A947-70E740481C1C}">
                <a14:useLocalDpi xmlns:a14="http://schemas.microsoft.com/office/drawing/2010/main" val="0"/>
              </a:ext>
            </a:extLst>
          </a:blip>
          <a:srcRect r="88743" b="941"/>
          <a:stretch/>
        </p:blipFill>
        <p:spPr>
          <a:xfrm>
            <a:off x="8120884" y="5028837"/>
            <a:ext cx="956060" cy="1325071"/>
          </a:xfrm>
          <a:prstGeom prst="rect">
            <a:avLst/>
          </a:prstGeom>
        </p:spPr>
      </p:pic>
      <p:sp>
        <p:nvSpPr>
          <p:cNvPr id="12" name="Title 11">
            <a:extLst>
              <a:ext uri="{FF2B5EF4-FFF2-40B4-BE49-F238E27FC236}">
                <a16:creationId xmlns:a16="http://schemas.microsoft.com/office/drawing/2014/main" xmlns="" id="{7FB74B6C-4A9F-8242-AD2A-0C8BED55FF7F}"/>
              </a:ext>
            </a:extLst>
          </p:cNvPr>
          <p:cNvSpPr>
            <a:spLocks noGrp="1"/>
          </p:cNvSpPr>
          <p:nvPr>
            <p:ph type="title"/>
          </p:nvPr>
        </p:nvSpPr>
        <p:spPr>
          <a:xfrm>
            <a:off x="585787" y="432779"/>
            <a:ext cx="7972422" cy="1038721"/>
          </a:xfrm>
        </p:spPr>
        <p:txBody>
          <a:bodyPr>
            <a:normAutofit/>
          </a:bodyPr>
          <a:lstStyle/>
          <a:p>
            <a:r>
              <a:rPr lang="en-US" sz="2800" cap="none" dirty="0">
                <a:solidFill>
                  <a:schemeClr val="accent1"/>
                </a:solidFill>
                <a:latin typeface="Athelas" panose="02000503000000020003" pitchFamily="2" charset="77"/>
                <a:cs typeface="Big Caslon Medium" panose="02000603090000020003" pitchFamily="2" charset="-79"/>
              </a:rPr>
              <a:t>Synod Survey Summary</a:t>
            </a:r>
            <a:br>
              <a:rPr lang="en-US" sz="2800" cap="none" dirty="0">
                <a:solidFill>
                  <a:schemeClr val="accent1"/>
                </a:solidFill>
                <a:latin typeface="Athelas" panose="02000503000000020003" pitchFamily="2" charset="77"/>
                <a:cs typeface="Big Caslon Medium" panose="02000603090000020003" pitchFamily="2" charset="-79"/>
              </a:rPr>
            </a:br>
            <a:r>
              <a:rPr lang="en-US" sz="2800" b="0" i="1" cap="none" spc="0" dirty="0">
                <a:solidFill>
                  <a:schemeClr val="accent1"/>
                </a:solidFill>
                <a:latin typeface="Athelas" panose="02000503000000020003" pitchFamily="2" charset="77"/>
                <a:cs typeface="Big Caslon Medium" panose="02000603090000020003" pitchFamily="2" charset="-79"/>
              </a:rPr>
              <a:t>In what way have you experienced the Holy Spirit?</a:t>
            </a:r>
            <a:endParaRPr lang="en-US" sz="2800" b="0" cap="none" spc="0" dirty="0">
              <a:solidFill>
                <a:schemeClr val="accent1"/>
              </a:solidFill>
              <a:latin typeface="Athelas" panose="02000503000000020003" pitchFamily="2" charset="77"/>
              <a:cs typeface="Big Caslon Medium" panose="02000603090000020003" pitchFamily="2" charset="-79"/>
            </a:endParaRPr>
          </a:p>
        </p:txBody>
      </p:sp>
      <p:sp>
        <p:nvSpPr>
          <p:cNvPr id="2" name="Rectangle 1">
            <a:extLst>
              <a:ext uri="{FF2B5EF4-FFF2-40B4-BE49-F238E27FC236}">
                <a16:creationId xmlns:a16="http://schemas.microsoft.com/office/drawing/2014/main" xmlns="" id="{AEF02020-3AFA-884C-BF0D-21E9209B9C93}"/>
              </a:ext>
            </a:extLst>
          </p:cNvPr>
          <p:cNvSpPr/>
          <p:nvPr/>
        </p:nvSpPr>
        <p:spPr>
          <a:xfrm>
            <a:off x="585787" y="1936081"/>
            <a:ext cx="7972422" cy="1384995"/>
          </a:xfrm>
          <a:prstGeom prst="rect">
            <a:avLst/>
          </a:prstGeom>
        </p:spPr>
        <p:txBody>
          <a:bodyPr wrap="square">
            <a:spAutoFit/>
          </a:bodyPr>
          <a:lstStyle/>
          <a:p>
            <a:pPr algn="ctr"/>
            <a:r>
              <a:rPr lang="en-US" sz="2800" dirty="0">
                <a:latin typeface="Cavolini" panose="03000502040302020204" pitchFamily="66" charset="0"/>
                <a:cs typeface="Cavolini" panose="03000502040302020204" pitchFamily="66" charset="0"/>
              </a:rPr>
              <a:t>“Hitting bottom from alcoholism. Helping another alcoholic work the steps. Witnessing my faith”</a:t>
            </a:r>
          </a:p>
        </p:txBody>
      </p:sp>
    </p:spTree>
    <p:extLst>
      <p:ext uri="{BB962C8B-B14F-4D97-AF65-F5344CB8AC3E}">
        <p14:creationId xmlns:p14="http://schemas.microsoft.com/office/powerpoint/2010/main" val="1652946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5322EE40-E347-5B46-8C62-37B5B95D641F}"/>
              </a:ext>
            </a:extLst>
          </p:cNvPr>
          <p:cNvSpPr txBox="1"/>
          <p:nvPr/>
        </p:nvSpPr>
        <p:spPr>
          <a:xfrm>
            <a:off x="4151375" y="2713317"/>
            <a:ext cx="841248" cy="369332"/>
          </a:xfrm>
          <a:prstGeom prst="rect">
            <a:avLst/>
          </a:prstGeom>
          <a:noFill/>
        </p:spPr>
        <p:txBody>
          <a:bodyPr wrap="square" rtlCol="0">
            <a:spAutoFit/>
          </a:bodyPr>
          <a:lstStyle/>
          <a:p>
            <a:r>
              <a:rPr lang="en-US" b="1" dirty="0">
                <a:solidFill>
                  <a:schemeClr val="bg1"/>
                </a:solidFill>
              </a:rPr>
              <a:t>72%</a:t>
            </a:r>
          </a:p>
        </p:txBody>
      </p:sp>
      <p:sp>
        <p:nvSpPr>
          <p:cNvPr id="7" name="TextBox 6">
            <a:extLst>
              <a:ext uri="{FF2B5EF4-FFF2-40B4-BE49-F238E27FC236}">
                <a16:creationId xmlns:a16="http://schemas.microsoft.com/office/drawing/2014/main" xmlns="" id="{4BB9EC5A-02BF-9B41-8599-4C6107D5D2E3}"/>
              </a:ext>
            </a:extLst>
          </p:cNvPr>
          <p:cNvSpPr txBox="1"/>
          <p:nvPr/>
        </p:nvSpPr>
        <p:spPr>
          <a:xfrm>
            <a:off x="2225040" y="3637336"/>
            <a:ext cx="745077" cy="369332"/>
          </a:xfrm>
          <a:prstGeom prst="rect">
            <a:avLst/>
          </a:prstGeom>
          <a:noFill/>
        </p:spPr>
        <p:txBody>
          <a:bodyPr wrap="square" rtlCol="0">
            <a:spAutoFit/>
          </a:bodyPr>
          <a:lstStyle/>
          <a:p>
            <a:r>
              <a:rPr lang="en-US" b="1" dirty="0">
                <a:solidFill>
                  <a:schemeClr val="bg1"/>
                </a:solidFill>
              </a:rPr>
              <a:t>11%</a:t>
            </a:r>
          </a:p>
        </p:txBody>
      </p:sp>
      <p:sp>
        <p:nvSpPr>
          <p:cNvPr id="8" name="TextBox 7">
            <a:extLst>
              <a:ext uri="{FF2B5EF4-FFF2-40B4-BE49-F238E27FC236}">
                <a16:creationId xmlns:a16="http://schemas.microsoft.com/office/drawing/2014/main" xmlns="" id="{BB5B65B5-C340-5F47-8CA7-964DDC65368C}"/>
              </a:ext>
            </a:extLst>
          </p:cNvPr>
          <p:cNvSpPr txBox="1"/>
          <p:nvPr/>
        </p:nvSpPr>
        <p:spPr>
          <a:xfrm>
            <a:off x="2481253" y="4647432"/>
            <a:ext cx="841248" cy="369332"/>
          </a:xfrm>
          <a:prstGeom prst="rect">
            <a:avLst/>
          </a:prstGeom>
          <a:noFill/>
        </p:spPr>
        <p:txBody>
          <a:bodyPr wrap="square" rtlCol="0">
            <a:spAutoFit/>
          </a:bodyPr>
          <a:lstStyle/>
          <a:p>
            <a:r>
              <a:rPr lang="en-US" b="1" dirty="0">
                <a:solidFill>
                  <a:schemeClr val="bg1"/>
                </a:solidFill>
              </a:rPr>
              <a:t>17%</a:t>
            </a:r>
          </a:p>
        </p:txBody>
      </p:sp>
      <p:pic>
        <p:nvPicPr>
          <p:cNvPr id="9" name="Picture 8" descr="A picture containing text&#10;&#10;Description automatically generated">
            <a:extLst>
              <a:ext uri="{FF2B5EF4-FFF2-40B4-BE49-F238E27FC236}">
                <a16:creationId xmlns:a16="http://schemas.microsoft.com/office/drawing/2014/main" xmlns="" id="{F79ED36C-2BF5-BB42-BB7F-D2A0A84CAAD2}"/>
              </a:ext>
            </a:extLst>
          </p:cNvPr>
          <p:cNvPicPr>
            <a:picLocks noChangeAspect="1"/>
          </p:cNvPicPr>
          <p:nvPr/>
        </p:nvPicPr>
        <p:blipFill rotWithShape="1">
          <a:blip r:embed="rId2">
            <a:extLst>
              <a:ext uri="{28A0092B-C50C-407E-A947-70E740481C1C}">
                <a14:useLocalDpi xmlns:a14="http://schemas.microsoft.com/office/drawing/2010/main" val="0"/>
              </a:ext>
            </a:extLst>
          </a:blip>
          <a:srcRect r="88743" b="941"/>
          <a:stretch/>
        </p:blipFill>
        <p:spPr>
          <a:xfrm>
            <a:off x="8120884" y="5028837"/>
            <a:ext cx="956060" cy="1325071"/>
          </a:xfrm>
          <a:prstGeom prst="rect">
            <a:avLst/>
          </a:prstGeom>
        </p:spPr>
      </p:pic>
      <p:sp>
        <p:nvSpPr>
          <p:cNvPr id="12" name="Title 11">
            <a:extLst>
              <a:ext uri="{FF2B5EF4-FFF2-40B4-BE49-F238E27FC236}">
                <a16:creationId xmlns:a16="http://schemas.microsoft.com/office/drawing/2014/main" xmlns="" id="{7FB74B6C-4A9F-8242-AD2A-0C8BED55FF7F}"/>
              </a:ext>
            </a:extLst>
          </p:cNvPr>
          <p:cNvSpPr>
            <a:spLocks noGrp="1"/>
          </p:cNvSpPr>
          <p:nvPr>
            <p:ph type="title"/>
          </p:nvPr>
        </p:nvSpPr>
        <p:spPr>
          <a:xfrm>
            <a:off x="585787" y="432779"/>
            <a:ext cx="7972422" cy="1038721"/>
          </a:xfrm>
        </p:spPr>
        <p:txBody>
          <a:bodyPr>
            <a:normAutofit/>
          </a:bodyPr>
          <a:lstStyle/>
          <a:p>
            <a:r>
              <a:rPr lang="en-US" sz="2800" cap="none" dirty="0">
                <a:solidFill>
                  <a:schemeClr val="accent1"/>
                </a:solidFill>
                <a:latin typeface="Athelas" panose="02000503000000020003" pitchFamily="2" charset="77"/>
                <a:cs typeface="Big Caslon Medium" panose="02000603090000020003" pitchFamily="2" charset="-79"/>
              </a:rPr>
              <a:t>Synod Survey Summary</a:t>
            </a:r>
            <a:br>
              <a:rPr lang="en-US" sz="2800" cap="none" dirty="0">
                <a:solidFill>
                  <a:schemeClr val="accent1"/>
                </a:solidFill>
                <a:latin typeface="Athelas" panose="02000503000000020003" pitchFamily="2" charset="77"/>
                <a:cs typeface="Big Caslon Medium" panose="02000603090000020003" pitchFamily="2" charset="-79"/>
              </a:rPr>
            </a:br>
            <a:r>
              <a:rPr lang="en-US" sz="2800" b="0" i="1" cap="none" spc="0" dirty="0">
                <a:solidFill>
                  <a:schemeClr val="accent1"/>
                </a:solidFill>
                <a:latin typeface="Athelas" panose="02000503000000020003" pitchFamily="2" charset="77"/>
                <a:cs typeface="Big Caslon Medium" panose="02000603090000020003" pitchFamily="2" charset="-79"/>
              </a:rPr>
              <a:t>In what way have you experienced the Holy Spirit?</a:t>
            </a:r>
            <a:endParaRPr lang="en-US" sz="2800" b="0" cap="none" spc="0" dirty="0">
              <a:solidFill>
                <a:schemeClr val="accent1"/>
              </a:solidFill>
              <a:latin typeface="Athelas" panose="02000503000000020003" pitchFamily="2" charset="77"/>
              <a:cs typeface="Big Caslon Medium" panose="02000603090000020003" pitchFamily="2" charset="-79"/>
            </a:endParaRPr>
          </a:p>
        </p:txBody>
      </p:sp>
      <p:sp>
        <p:nvSpPr>
          <p:cNvPr id="2" name="Rectangle 1">
            <a:extLst>
              <a:ext uri="{FF2B5EF4-FFF2-40B4-BE49-F238E27FC236}">
                <a16:creationId xmlns:a16="http://schemas.microsoft.com/office/drawing/2014/main" xmlns="" id="{AEF02020-3AFA-884C-BF0D-21E9209B9C93}"/>
              </a:ext>
            </a:extLst>
          </p:cNvPr>
          <p:cNvSpPr/>
          <p:nvPr/>
        </p:nvSpPr>
        <p:spPr>
          <a:xfrm>
            <a:off x="585787" y="1936081"/>
            <a:ext cx="7972422" cy="523220"/>
          </a:xfrm>
          <a:prstGeom prst="rect">
            <a:avLst/>
          </a:prstGeom>
        </p:spPr>
        <p:txBody>
          <a:bodyPr wrap="square">
            <a:spAutoFit/>
          </a:bodyPr>
          <a:lstStyle/>
          <a:p>
            <a:pPr algn="ctr"/>
            <a:r>
              <a:rPr lang="en-US" sz="2800" dirty="0">
                <a:latin typeface="Cavolini" panose="03000502040302020204" pitchFamily="66" charset="0"/>
                <a:cs typeface="Cavolini" panose="03000502040302020204" pitchFamily="66" charset="0"/>
              </a:rPr>
              <a:t>“Mass and praying”</a:t>
            </a:r>
          </a:p>
        </p:txBody>
      </p:sp>
    </p:spTree>
    <p:extLst>
      <p:ext uri="{BB962C8B-B14F-4D97-AF65-F5344CB8AC3E}">
        <p14:creationId xmlns:p14="http://schemas.microsoft.com/office/powerpoint/2010/main" val="1748921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5322EE40-E347-5B46-8C62-37B5B95D641F}"/>
              </a:ext>
            </a:extLst>
          </p:cNvPr>
          <p:cNvSpPr txBox="1"/>
          <p:nvPr/>
        </p:nvSpPr>
        <p:spPr>
          <a:xfrm>
            <a:off x="4151375" y="2713317"/>
            <a:ext cx="841248" cy="369332"/>
          </a:xfrm>
          <a:prstGeom prst="rect">
            <a:avLst/>
          </a:prstGeom>
          <a:noFill/>
        </p:spPr>
        <p:txBody>
          <a:bodyPr wrap="square" rtlCol="0">
            <a:spAutoFit/>
          </a:bodyPr>
          <a:lstStyle/>
          <a:p>
            <a:r>
              <a:rPr lang="en-US" b="1" dirty="0">
                <a:solidFill>
                  <a:schemeClr val="bg1"/>
                </a:solidFill>
              </a:rPr>
              <a:t>72%</a:t>
            </a:r>
          </a:p>
        </p:txBody>
      </p:sp>
      <p:sp>
        <p:nvSpPr>
          <p:cNvPr id="7" name="TextBox 6">
            <a:extLst>
              <a:ext uri="{FF2B5EF4-FFF2-40B4-BE49-F238E27FC236}">
                <a16:creationId xmlns:a16="http://schemas.microsoft.com/office/drawing/2014/main" xmlns="" id="{4BB9EC5A-02BF-9B41-8599-4C6107D5D2E3}"/>
              </a:ext>
            </a:extLst>
          </p:cNvPr>
          <p:cNvSpPr txBox="1"/>
          <p:nvPr/>
        </p:nvSpPr>
        <p:spPr>
          <a:xfrm>
            <a:off x="2225040" y="3637336"/>
            <a:ext cx="745077" cy="369332"/>
          </a:xfrm>
          <a:prstGeom prst="rect">
            <a:avLst/>
          </a:prstGeom>
          <a:noFill/>
        </p:spPr>
        <p:txBody>
          <a:bodyPr wrap="square" rtlCol="0">
            <a:spAutoFit/>
          </a:bodyPr>
          <a:lstStyle/>
          <a:p>
            <a:r>
              <a:rPr lang="en-US" b="1" dirty="0">
                <a:solidFill>
                  <a:schemeClr val="bg1"/>
                </a:solidFill>
              </a:rPr>
              <a:t>11%</a:t>
            </a:r>
          </a:p>
        </p:txBody>
      </p:sp>
      <p:sp>
        <p:nvSpPr>
          <p:cNvPr id="8" name="TextBox 7">
            <a:extLst>
              <a:ext uri="{FF2B5EF4-FFF2-40B4-BE49-F238E27FC236}">
                <a16:creationId xmlns:a16="http://schemas.microsoft.com/office/drawing/2014/main" xmlns="" id="{BB5B65B5-C340-5F47-8CA7-964DDC65368C}"/>
              </a:ext>
            </a:extLst>
          </p:cNvPr>
          <p:cNvSpPr txBox="1"/>
          <p:nvPr/>
        </p:nvSpPr>
        <p:spPr>
          <a:xfrm>
            <a:off x="2481253" y="4647432"/>
            <a:ext cx="841248" cy="369332"/>
          </a:xfrm>
          <a:prstGeom prst="rect">
            <a:avLst/>
          </a:prstGeom>
          <a:noFill/>
        </p:spPr>
        <p:txBody>
          <a:bodyPr wrap="square" rtlCol="0">
            <a:spAutoFit/>
          </a:bodyPr>
          <a:lstStyle/>
          <a:p>
            <a:r>
              <a:rPr lang="en-US" b="1" dirty="0">
                <a:solidFill>
                  <a:schemeClr val="bg1"/>
                </a:solidFill>
              </a:rPr>
              <a:t>17%</a:t>
            </a:r>
          </a:p>
        </p:txBody>
      </p:sp>
      <p:pic>
        <p:nvPicPr>
          <p:cNvPr id="9" name="Picture 8" descr="A picture containing text&#10;&#10;Description automatically generated">
            <a:extLst>
              <a:ext uri="{FF2B5EF4-FFF2-40B4-BE49-F238E27FC236}">
                <a16:creationId xmlns:a16="http://schemas.microsoft.com/office/drawing/2014/main" xmlns="" id="{F79ED36C-2BF5-BB42-BB7F-D2A0A84CAAD2}"/>
              </a:ext>
            </a:extLst>
          </p:cNvPr>
          <p:cNvPicPr>
            <a:picLocks noChangeAspect="1"/>
          </p:cNvPicPr>
          <p:nvPr/>
        </p:nvPicPr>
        <p:blipFill rotWithShape="1">
          <a:blip r:embed="rId2">
            <a:extLst>
              <a:ext uri="{28A0092B-C50C-407E-A947-70E740481C1C}">
                <a14:useLocalDpi xmlns:a14="http://schemas.microsoft.com/office/drawing/2010/main" val="0"/>
              </a:ext>
            </a:extLst>
          </a:blip>
          <a:srcRect r="88743" b="941"/>
          <a:stretch/>
        </p:blipFill>
        <p:spPr>
          <a:xfrm>
            <a:off x="8120884" y="5028837"/>
            <a:ext cx="956060" cy="1325071"/>
          </a:xfrm>
          <a:prstGeom prst="rect">
            <a:avLst/>
          </a:prstGeom>
        </p:spPr>
      </p:pic>
      <p:sp>
        <p:nvSpPr>
          <p:cNvPr id="12" name="Title 11">
            <a:extLst>
              <a:ext uri="{FF2B5EF4-FFF2-40B4-BE49-F238E27FC236}">
                <a16:creationId xmlns:a16="http://schemas.microsoft.com/office/drawing/2014/main" xmlns="" id="{7FB74B6C-4A9F-8242-AD2A-0C8BED55FF7F}"/>
              </a:ext>
            </a:extLst>
          </p:cNvPr>
          <p:cNvSpPr>
            <a:spLocks noGrp="1"/>
          </p:cNvSpPr>
          <p:nvPr>
            <p:ph type="title"/>
          </p:nvPr>
        </p:nvSpPr>
        <p:spPr>
          <a:xfrm>
            <a:off x="585787" y="432779"/>
            <a:ext cx="7972422" cy="1038721"/>
          </a:xfrm>
        </p:spPr>
        <p:txBody>
          <a:bodyPr>
            <a:normAutofit/>
          </a:bodyPr>
          <a:lstStyle/>
          <a:p>
            <a:r>
              <a:rPr lang="en-US" sz="2800" cap="none" dirty="0">
                <a:solidFill>
                  <a:schemeClr val="accent1"/>
                </a:solidFill>
                <a:latin typeface="Athelas" panose="02000503000000020003" pitchFamily="2" charset="77"/>
                <a:cs typeface="Big Caslon Medium" panose="02000603090000020003" pitchFamily="2" charset="-79"/>
              </a:rPr>
              <a:t>Synod Survey Summary</a:t>
            </a:r>
            <a:br>
              <a:rPr lang="en-US" sz="2800" cap="none" dirty="0">
                <a:solidFill>
                  <a:schemeClr val="accent1"/>
                </a:solidFill>
                <a:latin typeface="Athelas" panose="02000503000000020003" pitchFamily="2" charset="77"/>
                <a:cs typeface="Big Caslon Medium" panose="02000603090000020003" pitchFamily="2" charset="-79"/>
              </a:rPr>
            </a:br>
            <a:r>
              <a:rPr lang="en-US" sz="2800" b="0" i="1" cap="none" spc="0" dirty="0">
                <a:solidFill>
                  <a:schemeClr val="accent1"/>
                </a:solidFill>
                <a:latin typeface="Athelas" panose="02000503000000020003" pitchFamily="2" charset="77"/>
                <a:cs typeface="Big Caslon Medium" panose="02000603090000020003" pitchFamily="2" charset="-79"/>
              </a:rPr>
              <a:t>In what way have you experienced the Holy Spirit?</a:t>
            </a:r>
            <a:endParaRPr lang="en-US" sz="2800" b="0" cap="none" spc="0" dirty="0">
              <a:solidFill>
                <a:schemeClr val="accent1"/>
              </a:solidFill>
              <a:latin typeface="Athelas" panose="02000503000000020003" pitchFamily="2" charset="77"/>
              <a:cs typeface="Big Caslon Medium" panose="02000603090000020003" pitchFamily="2" charset="-79"/>
            </a:endParaRPr>
          </a:p>
        </p:txBody>
      </p:sp>
      <p:sp>
        <p:nvSpPr>
          <p:cNvPr id="2" name="Rectangle 1">
            <a:extLst>
              <a:ext uri="{FF2B5EF4-FFF2-40B4-BE49-F238E27FC236}">
                <a16:creationId xmlns:a16="http://schemas.microsoft.com/office/drawing/2014/main" xmlns="" id="{AEF02020-3AFA-884C-BF0D-21E9209B9C93}"/>
              </a:ext>
            </a:extLst>
          </p:cNvPr>
          <p:cNvSpPr/>
          <p:nvPr/>
        </p:nvSpPr>
        <p:spPr>
          <a:xfrm>
            <a:off x="585787" y="1936081"/>
            <a:ext cx="7972422" cy="4401205"/>
          </a:xfrm>
          <a:prstGeom prst="rect">
            <a:avLst/>
          </a:prstGeom>
        </p:spPr>
        <p:txBody>
          <a:bodyPr wrap="square">
            <a:spAutoFit/>
          </a:bodyPr>
          <a:lstStyle/>
          <a:p>
            <a:pPr algn="ctr"/>
            <a:r>
              <a:rPr lang="en-US" sz="2800" dirty="0">
                <a:latin typeface="Cavolini" panose="03000502040302020204" pitchFamily="66" charset="0"/>
                <a:cs typeface="Cavolini" panose="03000502040302020204" pitchFamily="66" charset="0"/>
              </a:rPr>
              <a:t>“I once was on a trip driving home from Philadelphia with coworkers and needed to use the restroom.  I pulled over to a gas station where my daughter was with a car problem.  She was on her way to work when her car broke down.  This was before cell phones.  I believe the Holy Spirit brought us together to help my daughter”</a:t>
            </a:r>
          </a:p>
        </p:txBody>
      </p:sp>
    </p:spTree>
    <p:extLst>
      <p:ext uri="{BB962C8B-B14F-4D97-AF65-F5344CB8AC3E}">
        <p14:creationId xmlns:p14="http://schemas.microsoft.com/office/powerpoint/2010/main" val="500607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5322EE40-E347-5B46-8C62-37B5B95D641F}"/>
              </a:ext>
            </a:extLst>
          </p:cNvPr>
          <p:cNvSpPr txBox="1"/>
          <p:nvPr/>
        </p:nvSpPr>
        <p:spPr>
          <a:xfrm>
            <a:off x="4151375" y="2713317"/>
            <a:ext cx="841248" cy="369332"/>
          </a:xfrm>
          <a:prstGeom prst="rect">
            <a:avLst/>
          </a:prstGeom>
          <a:noFill/>
        </p:spPr>
        <p:txBody>
          <a:bodyPr wrap="square" rtlCol="0">
            <a:spAutoFit/>
          </a:bodyPr>
          <a:lstStyle/>
          <a:p>
            <a:r>
              <a:rPr lang="en-US" b="1" dirty="0">
                <a:solidFill>
                  <a:schemeClr val="bg1"/>
                </a:solidFill>
              </a:rPr>
              <a:t>72%</a:t>
            </a:r>
          </a:p>
        </p:txBody>
      </p:sp>
      <p:sp>
        <p:nvSpPr>
          <p:cNvPr id="7" name="TextBox 6">
            <a:extLst>
              <a:ext uri="{FF2B5EF4-FFF2-40B4-BE49-F238E27FC236}">
                <a16:creationId xmlns:a16="http://schemas.microsoft.com/office/drawing/2014/main" xmlns="" id="{4BB9EC5A-02BF-9B41-8599-4C6107D5D2E3}"/>
              </a:ext>
            </a:extLst>
          </p:cNvPr>
          <p:cNvSpPr txBox="1"/>
          <p:nvPr/>
        </p:nvSpPr>
        <p:spPr>
          <a:xfrm>
            <a:off x="2225040" y="3637336"/>
            <a:ext cx="745077" cy="369332"/>
          </a:xfrm>
          <a:prstGeom prst="rect">
            <a:avLst/>
          </a:prstGeom>
          <a:noFill/>
        </p:spPr>
        <p:txBody>
          <a:bodyPr wrap="square" rtlCol="0">
            <a:spAutoFit/>
          </a:bodyPr>
          <a:lstStyle/>
          <a:p>
            <a:r>
              <a:rPr lang="en-US" b="1" dirty="0">
                <a:solidFill>
                  <a:schemeClr val="bg1"/>
                </a:solidFill>
              </a:rPr>
              <a:t>11%</a:t>
            </a:r>
          </a:p>
        </p:txBody>
      </p:sp>
      <p:sp>
        <p:nvSpPr>
          <p:cNvPr id="8" name="TextBox 7">
            <a:extLst>
              <a:ext uri="{FF2B5EF4-FFF2-40B4-BE49-F238E27FC236}">
                <a16:creationId xmlns:a16="http://schemas.microsoft.com/office/drawing/2014/main" xmlns="" id="{BB5B65B5-C340-5F47-8CA7-964DDC65368C}"/>
              </a:ext>
            </a:extLst>
          </p:cNvPr>
          <p:cNvSpPr txBox="1"/>
          <p:nvPr/>
        </p:nvSpPr>
        <p:spPr>
          <a:xfrm>
            <a:off x="2481253" y="4647432"/>
            <a:ext cx="841248" cy="369332"/>
          </a:xfrm>
          <a:prstGeom prst="rect">
            <a:avLst/>
          </a:prstGeom>
          <a:noFill/>
        </p:spPr>
        <p:txBody>
          <a:bodyPr wrap="square" rtlCol="0">
            <a:spAutoFit/>
          </a:bodyPr>
          <a:lstStyle/>
          <a:p>
            <a:r>
              <a:rPr lang="en-US" b="1" dirty="0">
                <a:solidFill>
                  <a:schemeClr val="bg1"/>
                </a:solidFill>
              </a:rPr>
              <a:t>17%</a:t>
            </a:r>
          </a:p>
        </p:txBody>
      </p:sp>
      <p:pic>
        <p:nvPicPr>
          <p:cNvPr id="9" name="Picture 8" descr="A picture containing text&#10;&#10;Description automatically generated">
            <a:extLst>
              <a:ext uri="{FF2B5EF4-FFF2-40B4-BE49-F238E27FC236}">
                <a16:creationId xmlns:a16="http://schemas.microsoft.com/office/drawing/2014/main" xmlns="" id="{F79ED36C-2BF5-BB42-BB7F-D2A0A84CAAD2}"/>
              </a:ext>
            </a:extLst>
          </p:cNvPr>
          <p:cNvPicPr>
            <a:picLocks noChangeAspect="1"/>
          </p:cNvPicPr>
          <p:nvPr/>
        </p:nvPicPr>
        <p:blipFill rotWithShape="1">
          <a:blip r:embed="rId2">
            <a:extLst>
              <a:ext uri="{28A0092B-C50C-407E-A947-70E740481C1C}">
                <a14:useLocalDpi xmlns:a14="http://schemas.microsoft.com/office/drawing/2010/main" val="0"/>
              </a:ext>
            </a:extLst>
          </a:blip>
          <a:srcRect r="88743" b="941"/>
          <a:stretch/>
        </p:blipFill>
        <p:spPr>
          <a:xfrm>
            <a:off x="8120884" y="5028837"/>
            <a:ext cx="956060" cy="1325071"/>
          </a:xfrm>
          <a:prstGeom prst="rect">
            <a:avLst/>
          </a:prstGeom>
        </p:spPr>
      </p:pic>
      <p:sp>
        <p:nvSpPr>
          <p:cNvPr id="12" name="Title 11">
            <a:extLst>
              <a:ext uri="{FF2B5EF4-FFF2-40B4-BE49-F238E27FC236}">
                <a16:creationId xmlns:a16="http://schemas.microsoft.com/office/drawing/2014/main" xmlns="" id="{7FB74B6C-4A9F-8242-AD2A-0C8BED55FF7F}"/>
              </a:ext>
            </a:extLst>
          </p:cNvPr>
          <p:cNvSpPr>
            <a:spLocks noGrp="1"/>
          </p:cNvSpPr>
          <p:nvPr>
            <p:ph type="title"/>
          </p:nvPr>
        </p:nvSpPr>
        <p:spPr>
          <a:xfrm>
            <a:off x="585787" y="432779"/>
            <a:ext cx="7972422" cy="1038721"/>
          </a:xfrm>
        </p:spPr>
        <p:txBody>
          <a:bodyPr>
            <a:normAutofit/>
          </a:bodyPr>
          <a:lstStyle/>
          <a:p>
            <a:r>
              <a:rPr lang="en-US" sz="2800" cap="none" dirty="0">
                <a:solidFill>
                  <a:schemeClr val="accent1"/>
                </a:solidFill>
                <a:latin typeface="Athelas" panose="02000503000000020003" pitchFamily="2" charset="77"/>
                <a:cs typeface="Big Caslon Medium" panose="02000603090000020003" pitchFamily="2" charset="-79"/>
              </a:rPr>
              <a:t>Synod Survey Summary</a:t>
            </a:r>
            <a:br>
              <a:rPr lang="en-US" sz="2800" cap="none" dirty="0">
                <a:solidFill>
                  <a:schemeClr val="accent1"/>
                </a:solidFill>
                <a:latin typeface="Athelas" panose="02000503000000020003" pitchFamily="2" charset="77"/>
                <a:cs typeface="Big Caslon Medium" panose="02000603090000020003" pitchFamily="2" charset="-79"/>
              </a:rPr>
            </a:br>
            <a:r>
              <a:rPr lang="en-US" sz="2800" b="0" i="1" cap="none" spc="0" dirty="0">
                <a:solidFill>
                  <a:schemeClr val="accent1"/>
                </a:solidFill>
                <a:latin typeface="Athelas" panose="02000503000000020003" pitchFamily="2" charset="77"/>
                <a:cs typeface="Big Caslon Medium" panose="02000603090000020003" pitchFamily="2" charset="-79"/>
              </a:rPr>
              <a:t>In what way have you experienced the Holy Spirit?</a:t>
            </a:r>
            <a:endParaRPr lang="en-US" sz="2800" b="0" cap="none" spc="0" dirty="0">
              <a:solidFill>
                <a:schemeClr val="accent1"/>
              </a:solidFill>
              <a:latin typeface="Athelas" panose="02000503000000020003" pitchFamily="2" charset="77"/>
              <a:cs typeface="Big Caslon Medium" panose="02000603090000020003" pitchFamily="2" charset="-79"/>
            </a:endParaRPr>
          </a:p>
        </p:txBody>
      </p:sp>
      <p:sp>
        <p:nvSpPr>
          <p:cNvPr id="2" name="Rectangle 1">
            <a:extLst>
              <a:ext uri="{FF2B5EF4-FFF2-40B4-BE49-F238E27FC236}">
                <a16:creationId xmlns:a16="http://schemas.microsoft.com/office/drawing/2014/main" xmlns="" id="{AEF02020-3AFA-884C-BF0D-21E9209B9C93}"/>
              </a:ext>
            </a:extLst>
          </p:cNvPr>
          <p:cNvSpPr/>
          <p:nvPr/>
        </p:nvSpPr>
        <p:spPr>
          <a:xfrm>
            <a:off x="585787" y="1936081"/>
            <a:ext cx="7972422" cy="1384995"/>
          </a:xfrm>
          <a:prstGeom prst="rect">
            <a:avLst/>
          </a:prstGeom>
        </p:spPr>
        <p:txBody>
          <a:bodyPr wrap="square">
            <a:spAutoFit/>
          </a:bodyPr>
          <a:lstStyle/>
          <a:p>
            <a:pPr algn="ctr" fontAlgn="t"/>
            <a:r>
              <a:rPr lang="en-US" sz="2800" dirty="0">
                <a:latin typeface="Cavolini" panose="03000502040302020204" pitchFamily="66" charset="0"/>
                <a:cs typeface="Cavolini" panose="03000502040302020204" pitchFamily="66" charset="0"/>
              </a:rPr>
              <a:t>“It's a feeling of being satisfied in </a:t>
            </a:r>
          </a:p>
          <a:p>
            <a:pPr algn="ctr" fontAlgn="t"/>
            <a:r>
              <a:rPr lang="en-US" sz="2800" dirty="0">
                <a:latin typeface="Cavolini" panose="03000502040302020204" pitchFamily="66" charset="0"/>
                <a:cs typeface="Cavolini" panose="03000502040302020204" pitchFamily="66" charset="0"/>
              </a:rPr>
              <a:t>prayer, no matter the outcome”</a:t>
            </a:r>
          </a:p>
          <a:p>
            <a:endParaRPr lang="en-US" sz="2800" dirty="0">
              <a:latin typeface="Cavolini" panose="03000502040302020204" pitchFamily="66" charset="0"/>
              <a:cs typeface="Cavolini" panose="03000502040302020204" pitchFamily="66" charset="0"/>
            </a:endParaRPr>
          </a:p>
        </p:txBody>
      </p:sp>
    </p:spTree>
    <p:extLst>
      <p:ext uri="{BB962C8B-B14F-4D97-AF65-F5344CB8AC3E}">
        <p14:creationId xmlns:p14="http://schemas.microsoft.com/office/powerpoint/2010/main" val="916308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5322EE40-E347-5B46-8C62-37B5B95D641F}"/>
              </a:ext>
            </a:extLst>
          </p:cNvPr>
          <p:cNvSpPr txBox="1"/>
          <p:nvPr/>
        </p:nvSpPr>
        <p:spPr>
          <a:xfrm>
            <a:off x="4151375" y="2713317"/>
            <a:ext cx="841248" cy="369332"/>
          </a:xfrm>
          <a:prstGeom prst="rect">
            <a:avLst/>
          </a:prstGeom>
          <a:noFill/>
        </p:spPr>
        <p:txBody>
          <a:bodyPr wrap="square" rtlCol="0">
            <a:spAutoFit/>
          </a:bodyPr>
          <a:lstStyle/>
          <a:p>
            <a:r>
              <a:rPr lang="en-US" b="1" dirty="0">
                <a:solidFill>
                  <a:schemeClr val="bg1"/>
                </a:solidFill>
              </a:rPr>
              <a:t>72%</a:t>
            </a:r>
          </a:p>
        </p:txBody>
      </p:sp>
      <p:sp>
        <p:nvSpPr>
          <p:cNvPr id="7" name="TextBox 6">
            <a:extLst>
              <a:ext uri="{FF2B5EF4-FFF2-40B4-BE49-F238E27FC236}">
                <a16:creationId xmlns:a16="http://schemas.microsoft.com/office/drawing/2014/main" xmlns="" id="{4BB9EC5A-02BF-9B41-8599-4C6107D5D2E3}"/>
              </a:ext>
            </a:extLst>
          </p:cNvPr>
          <p:cNvSpPr txBox="1"/>
          <p:nvPr/>
        </p:nvSpPr>
        <p:spPr>
          <a:xfrm>
            <a:off x="2225040" y="3637336"/>
            <a:ext cx="745077" cy="369332"/>
          </a:xfrm>
          <a:prstGeom prst="rect">
            <a:avLst/>
          </a:prstGeom>
          <a:noFill/>
        </p:spPr>
        <p:txBody>
          <a:bodyPr wrap="square" rtlCol="0">
            <a:spAutoFit/>
          </a:bodyPr>
          <a:lstStyle/>
          <a:p>
            <a:r>
              <a:rPr lang="en-US" b="1" dirty="0">
                <a:solidFill>
                  <a:schemeClr val="bg1"/>
                </a:solidFill>
              </a:rPr>
              <a:t>11%</a:t>
            </a:r>
          </a:p>
        </p:txBody>
      </p:sp>
      <p:sp>
        <p:nvSpPr>
          <p:cNvPr id="8" name="TextBox 7">
            <a:extLst>
              <a:ext uri="{FF2B5EF4-FFF2-40B4-BE49-F238E27FC236}">
                <a16:creationId xmlns:a16="http://schemas.microsoft.com/office/drawing/2014/main" xmlns="" id="{BB5B65B5-C340-5F47-8CA7-964DDC65368C}"/>
              </a:ext>
            </a:extLst>
          </p:cNvPr>
          <p:cNvSpPr txBox="1"/>
          <p:nvPr/>
        </p:nvSpPr>
        <p:spPr>
          <a:xfrm>
            <a:off x="2481253" y="4647432"/>
            <a:ext cx="841248" cy="369332"/>
          </a:xfrm>
          <a:prstGeom prst="rect">
            <a:avLst/>
          </a:prstGeom>
          <a:noFill/>
        </p:spPr>
        <p:txBody>
          <a:bodyPr wrap="square" rtlCol="0">
            <a:spAutoFit/>
          </a:bodyPr>
          <a:lstStyle/>
          <a:p>
            <a:r>
              <a:rPr lang="en-US" b="1" dirty="0">
                <a:solidFill>
                  <a:schemeClr val="bg1"/>
                </a:solidFill>
              </a:rPr>
              <a:t>17%</a:t>
            </a:r>
          </a:p>
        </p:txBody>
      </p:sp>
      <p:pic>
        <p:nvPicPr>
          <p:cNvPr id="9" name="Picture 8" descr="A picture containing text&#10;&#10;Description automatically generated">
            <a:extLst>
              <a:ext uri="{FF2B5EF4-FFF2-40B4-BE49-F238E27FC236}">
                <a16:creationId xmlns:a16="http://schemas.microsoft.com/office/drawing/2014/main" xmlns="" id="{F79ED36C-2BF5-BB42-BB7F-D2A0A84CAAD2}"/>
              </a:ext>
            </a:extLst>
          </p:cNvPr>
          <p:cNvPicPr>
            <a:picLocks noChangeAspect="1"/>
          </p:cNvPicPr>
          <p:nvPr/>
        </p:nvPicPr>
        <p:blipFill rotWithShape="1">
          <a:blip r:embed="rId2">
            <a:extLst>
              <a:ext uri="{28A0092B-C50C-407E-A947-70E740481C1C}">
                <a14:useLocalDpi xmlns:a14="http://schemas.microsoft.com/office/drawing/2010/main" val="0"/>
              </a:ext>
            </a:extLst>
          </a:blip>
          <a:srcRect r="88743" b="941"/>
          <a:stretch/>
        </p:blipFill>
        <p:spPr>
          <a:xfrm>
            <a:off x="8120884" y="5028837"/>
            <a:ext cx="956060" cy="1325071"/>
          </a:xfrm>
          <a:prstGeom prst="rect">
            <a:avLst/>
          </a:prstGeom>
        </p:spPr>
      </p:pic>
      <p:sp>
        <p:nvSpPr>
          <p:cNvPr id="12" name="Title 11">
            <a:extLst>
              <a:ext uri="{FF2B5EF4-FFF2-40B4-BE49-F238E27FC236}">
                <a16:creationId xmlns:a16="http://schemas.microsoft.com/office/drawing/2014/main" xmlns="" id="{7FB74B6C-4A9F-8242-AD2A-0C8BED55FF7F}"/>
              </a:ext>
            </a:extLst>
          </p:cNvPr>
          <p:cNvSpPr>
            <a:spLocks noGrp="1"/>
          </p:cNvSpPr>
          <p:nvPr>
            <p:ph type="title"/>
          </p:nvPr>
        </p:nvSpPr>
        <p:spPr>
          <a:xfrm>
            <a:off x="585788" y="213821"/>
            <a:ext cx="7972422" cy="501682"/>
          </a:xfrm>
        </p:spPr>
        <p:txBody>
          <a:bodyPr>
            <a:normAutofit/>
          </a:bodyPr>
          <a:lstStyle/>
          <a:p>
            <a:r>
              <a:rPr lang="en-US" sz="2800" cap="none" dirty="0">
                <a:solidFill>
                  <a:schemeClr val="accent1"/>
                </a:solidFill>
                <a:latin typeface="Athelas" panose="02000503000000020003" pitchFamily="2" charset="77"/>
                <a:cs typeface="Big Caslon Medium" panose="02000603090000020003" pitchFamily="2" charset="-79"/>
              </a:rPr>
              <a:t>Prayer for the Synod</a:t>
            </a:r>
            <a:endParaRPr lang="en-US" sz="2800" b="0" cap="none" spc="0" dirty="0">
              <a:solidFill>
                <a:schemeClr val="accent1"/>
              </a:solidFill>
              <a:latin typeface="Athelas" panose="02000503000000020003" pitchFamily="2" charset="77"/>
              <a:cs typeface="Big Caslon Medium" panose="02000603090000020003" pitchFamily="2" charset="-79"/>
            </a:endParaRPr>
          </a:p>
        </p:txBody>
      </p:sp>
      <p:sp>
        <p:nvSpPr>
          <p:cNvPr id="2" name="Rectangle 1">
            <a:extLst>
              <a:ext uri="{FF2B5EF4-FFF2-40B4-BE49-F238E27FC236}">
                <a16:creationId xmlns:a16="http://schemas.microsoft.com/office/drawing/2014/main" xmlns="" id="{AEF02020-3AFA-884C-BF0D-21E9209B9C93}"/>
              </a:ext>
            </a:extLst>
          </p:cNvPr>
          <p:cNvSpPr/>
          <p:nvPr/>
        </p:nvSpPr>
        <p:spPr>
          <a:xfrm>
            <a:off x="585788" y="821180"/>
            <a:ext cx="7972422" cy="5632311"/>
          </a:xfrm>
          <a:prstGeom prst="rect">
            <a:avLst/>
          </a:prstGeom>
        </p:spPr>
        <p:txBody>
          <a:bodyPr wrap="square">
            <a:spAutoFit/>
          </a:bodyPr>
          <a:lstStyle/>
          <a:p>
            <a:r>
              <a:rPr lang="en-US" sz="2400" dirty="0"/>
              <a:t>We stand before You, Holy Spirit, as we gather together in Your name.  With You alone to guide us, make Yourself at home in our hearts; Teach us the way we must go and how we are to pursue it.  </a:t>
            </a:r>
          </a:p>
          <a:p>
            <a:endParaRPr lang="en-US" sz="2400" dirty="0"/>
          </a:p>
          <a:p>
            <a:r>
              <a:rPr lang="en-US" sz="2400" dirty="0"/>
              <a:t>We are weak and sinful; do not let us promote disorder.  Do not let ignorance lead us down the wrong path nor partiality influence our actions.  Let us find in You our unity so that we may journey together to eternal life and not stray from the way of truth and what is right. </a:t>
            </a:r>
          </a:p>
          <a:p>
            <a:endParaRPr lang="en-US" sz="2400" dirty="0"/>
          </a:p>
          <a:p>
            <a:r>
              <a:rPr lang="en-US" sz="2400" dirty="0"/>
              <a:t>All this we ask of You, who are at work in every place and time, in the communion of the Father and the Son, forever and ever.</a:t>
            </a:r>
          </a:p>
          <a:p>
            <a:r>
              <a:rPr lang="en-US" sz="2400" dirty="0">
                <a:latin typeface="+mj-lt"/>
                <a:cs typeface="Cavolini" panose="03000502040302020204" pitchFamily="66" charset="0"/>
              </a:rPr>
              <a:t>Amen.</a:t>
            </a:r>
          </a:p>
        </p:txBody>
      </p:sp>
    </p:spTree>
    <p:extLst>
      <p:ext uri="{BB962C8B-B14F-4D97-AF65-F5344CB8AC3E}">
        <p14:creationId xmlns:p14="http://schemas.microsoft.com/office/powerpoint/2010/main" val="4147969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5322EE40-E347-5B46-8C62-37B5B95D641F}"/>
              </a:ext>
            </a:extLst>
          </p:cNvPr>
          <p:cNvSpPr txBox="1"/>
          <p:nvPr/>
        </p:nvSpPr>
        <p:spPr>
          <a:xfrm>
            <a:off x="4151375" y="2713317"/>
            <a:ext cx="841248" cy="369332"/>
          </a:xfrm>
          <a:prstGeom prst="rect">
            <a:avLst/>
          </a:prstGeom>
          <a:noFill/>
        </p:spPr>
        <p:txBody>
          <a:bodyPr wrap="square" rtlCol="0">
            <a:spAutoFit/>
          </a:bodyPr>
          <a:lstStyle/>
          <a:p>
            <a:r>
              <a:rPr lang="en-US" b="1" dirty="0">
                <a:solidFill>
                  <a:schemeClr val="bg1"/>
                </a:solidFill>
              </a:rPr>
              <a:t>72%</a:t>
            </a:r>
          </a:p>
        </p:txBody>
      </p:sp>
      <p:sp>
        <p:nvSpPr>
          <p:cNvPr id="7" name="TextBox 6">
            <a:extLst>
              <a:ext uri="{FF2B5EF4-FFF2-40B4-BE49-F238E27FC236}">
                <a16:creationId xmlns:a16="http://schemas.microsoft.com/office/drawing/2014/main" xmlns="" id="{4BB9EC5A-02BF-9B41-8599-4C6107D5D2E3}"/>
              </a:ext>
            </a:extLst>
          </p:cNvPr>
          <p:cNvSpPr txBox="1"/>
          <p:nvPr/>
        </p:nvSpPr>
        <p:spPr>
          <a:xfrm>
            <a:off x="2225040" y="3637336"/>
            <a:ext cx="745077" cy="369332"/>
          </a:xfrm>
          <a:prstGeom prst="rect">
            <a:avLst/>
          </a:prstGeom>
          <a:noFill/>
        </p:spPr>
        <p:txBody>
          <a:bodyPr wrap="square" rtlCol="0">
            <a:spAutoFit/>
          </a:bodyPr>
          <a:lstStyle/>
          <a:p>
            <a:r>
              <a:rPr lang="en-US" b="1" dirty="0">
                <a:solidFill>
                  <a:schemeClr val="bg1"/>
                </a:solidFill>
              </a:rPr>
              <a:t>11%</a:t>
            </a:r>
          </a:p>
        </p:txBody>
      </p:sp>
      <p:sp>
        <p:nvSpPr>
          <p:cNvPr id="8" name="TextBox 7">
            <a:extLst>
              <a:ext uri="{FF2B5EF4-FFF2-40B4-BE49-F238E27FC236}">
                <a16:creationId xmlns:a16="http://schemas.microsoft.com/office/drawing/2014/main" xmlns="" id="{BB5B65B5-C340-5F47-8CA7-964DDC65368C}"/>
              </a:ext>
            </a:extLst>
          </p:cNvPr>
          <p:cNvSpPr txBox="1"/>
          <p:nvPr/>
        </p:nvSpPr>
        <p:spPr>
          <a:xfrm>
            <a:off x="2481253" y="4647432"/>
            <a:ext cx="841248" cy="369332"/>
          </a:xfrm>
          <a:prstGeom prst="rect">
            <a:avLst/>
          </a:prstGeom>
          <a:noFill/>
        </p:spPr>
        <p:txBody>
          <a:bodyPr wrap="square" rtlCol="0">
            <a:spAutoFit/>
          </a:bodyPr>
          <a:lstStyle/>
          <a:p>
            <a:r>
              <a:rPr lang="en-US" b="1" dirty="0">
                <a:solidFill>
                  <a:schemeClr val="bg1"/>
                </a:solidFill>
              </a:rPr>
              <a:t>17%</a:t>
            </a:r>
          </a:p>
        </p:txBody>
      </p:sp>
      <p:pic>
        <p:nvPicPr>
          <p:cNvPr id="9" name="Picture 8" descr="A picture containing text&#10;&#10;Description automatically generated">
            <a:extLst>
              <a:ext uri="{FF2B5EF4-FFF2-40B4-BE49-F238E27FC236}">
                <a16:creationId xmlns:a16="http://schemas.microsoft.com/office/drawing/2014/main" xmlns="" id="{F79ED36C-2BF5-BB42-BB7F-D2A0A84CAAD2}"/>
              </a:ext>
            </a:extLst>
          </p:cNvPr>
          <p:cNvPicPr>
            <a:picLocks noChangeAspect="1"/>
          </p:cNvPicPr>
          <p:nvPr/>
        </p:nvPicPr>
        <p:blipFill rotWithShape="1">
          <a:blip r:embed="rId2">
            <a:extLst>
              <a:ext uri="{28A0092B-C50C-407E-A947-70E740481C1C}">
                <a14:useLocalDpi xmlns:a14="http://schemas.microsoft.com/office/drawing/2010/main" val="0"/>
              </a:ext>
            </a:extLst>
          </a:blip>
          <a:srcRect r="88743" b="941"/>
          <a:stretch/>
        </p:blipFill>
        <p:spPr>
          <a:xfrm>
            <a:off x="8120884" y="5028837"/>
            <a:ext cx="956060" cy="1325071"/>
          </a:xfrm>
          <a:prstGeom prst="rect">
            <a:avLst/>
          </a:prstGeom>
        </p:spPr>
      </p:pic>
      <p:sp>
        <p:nvSpPr>
          <p:cNvPr id="10" name="Content Placeholder 9">
            <a:extLst>
              <a:ext uri="{FF2B5EF4-FFF2-40B4-BE49-F238E27FC236}">
                <a16:creationId xmlns:a16="http://schemas.microsoft.com/office/drawing/2014/main" xmlns="" id="{F9CC0A2C-0D27-C041-96C7-7E0EE18CD095}"/>
              </a:ext>
            </a:extLst>
          </p:cNvPr>
          <p:cNvSpPr>
            <a:spLocks noGrp="1"/>
          </p:cNvSpPr>
          <p:nvPr>
            <p:ph sz="half" idx="2"/>
          </p:nvPr>
        </p:nvSpPr>
        <p:spPr>
          <a:xfrm>
            <a:off x="585787" y="1769820"/>
            <a:ext cx="7972422" cy="4011064"/>
          </a:xfrm>
        </p:spPr>
        <p:txBody>
          <a:bodyPr>
            <a:normAutofit/>
          </a:bodyPr>
          <a:lstStyle/>
          <a:p>
            <a:r>
              <a:rPr lang="en-US" sz="2400" dirty="0"/>
              <a:t>47 Responders</a:t>
            </a:r>
          </a:p>
          <a:p>
            <a:r>
              <a:rPr lang="en-US" sz="2400" dirty="0"/>
              <a:t>72% Believe in God</a:t>
            </a:r>
          </a:p>
          <a:p>
            <a:r>
              <a:rPr lang="en-US" sz="2400" dirty="0"/>
              <a:t>77% Pray</a:t>
            </a:r>
          </a:p>
          <a:p>
            <a:r>
              <a:rPr lang="en-US" sz="2400" dirty="0"/>
              <a:t>26% Read Scripture</a:t>
            </a:r>
          </a:p>
          <a:p>
            <a:r>
              <a:rPr lang="en-US" sz="2400" dirty="0"/>
              <a:t>53% Practice in new ways</a:t>
            </a:r>
          </a:p>
          <a:p>
            <a:pPr lvl="1"/>
            <a:r>
              <a:rPr lang="en-US" sz="2400" dirty="0"/>
              <a:t>Acts of kindness</a:t>
            </a:r>
          </a:p>
          <a:p>
            <a:pPr lvl="1"/>
            <a:r>
              <a:rPr lang="en-US" sz="2400" dirty="0"/>
              <a:t>Non-Catholic church</a:t>
            </a:r>
          </a:p>
        </p:txBody>
      </p:sp>
      <p:sp>
        <p:nvSpPr>
          <p:cNvPr id="12" name="Title 11">
            <a:extLst>
              <a:ext uri="{FF2B5EF4-FFF2-40B4-BE49-F238E27FC236}">
                <a16:creationId xmlns:a16="http://schemas.microsoft.com/office/drawing/2014/main" xmlns="" id="{7FB74B6C-4A9F-8242-AD2A-0C8BED55FF7F}"/>
              </a:ext>
            </a:extLst>
          </p:cNvPr>
          <p:cNvSpPr>
            <a:spLocks noGrp="1"/>
          </p:cNvSpPr>
          <p:nvPr>
            <p:ph type="title"/>
          </p:nvPr>
        </p:nvSpPr>
        <p:spPr>
          <a:xfrm>
            <a:off x="585787" y="432779"/>
            <a:ext cx="7972422" cy="1038721"/>
          </a:xfrm>
        </p:spPr>
        <p:txBody>
          <a:bodyPr>
            <a:normAutofit/>
          </a:bodyPr>
          <a:lstStyle/>
          <a:p>
            <a:r>
              <a:rPr lang="en-US" cap="none" dirty="0">
                <a:solidFill>
                  <a:schemeClr val="accent1"/>
                </a:solidFill>
                <a:latin typeface="Athelas" panose="02000503000000020003" pitchFamily="2" charset="77"/>
                <a:cs typeface="Big Caslon Medium" panose="02000603090000020003" pitchFamily="2" charset="-79"/>
              </a:rPr>
              <a:t>Synod Survey Summary</a:t>
            </a:r>
            <a:br>
              <a:rPr lang="en-US" cap="none" dirty="0">
                <a:solidFill>
                  <a:schemeClr val="accent1"/>
                </a:solidFill>
                <a:latin typeface="Athelas" panose="02000503000000020003" pitchFamily="2" charset="77"/>
                <a:cs typeface="Big Caslon Medium" panose="02000603090000020003" pitchFamily="2" charset="-79"/>
              </a:rPr>
            </a:br>
            <a:r>
              <a:rPr lang="en-US" sz="2800" b="0" i="1" cap="none" spc="0" dirty="0">
                <a:solidFill>
                  <a:schemeClr val="accent1"/>
                </a:solidFill>
                <a:latin typeface="Athelas" panose="02000503000000020003" pitchFamily="2" charset="77"/>
                <a:cs typeface="Big Caslon Medium" panose="02000603090000020003" pitchFamily="2" charset="-79"/>
              </a:rPr>
              <a:t>For Those No Longer Practicing</a:t>
            </a:r>
            <a:endParaRPr lang="en-US" sz="2800" b="0" cap="none" spc="0" dirty="0">
              <a:solidFill>
                <a:schemeClr val="accent1"/>
              </a:solidFill>
              <a:latin typeface="Athelas" panose="02000503000000020003" pitchFamily="2" charset="77"/>
              <a:cs typeface="Big Caslon Medium" panose="02000603090000020003" pitchFamily="2" charset="-79"/>
            </a:endParaRPr>
          </a:p>
        </p:txBody>
      </p:sp>
    </p:spTree>
    <p:extLst>
      <p:ext uri="{BB962C8B-B14F-4D97-AF65-F5344CB8AC3E}">
        <p14:creationId xmlns:p14="http://schemas.microsoft.com/office/powerpoint/2010/main" val="576868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5322EE40-E347-5B46-8C62-37B5B95D641F}"/>
              </a:ext>
            </a:extLst>
          </p:cNvPr>
          <p:cNvSpPr txBox="1"/>
          <p:nvPr/>
        </p:nvSpPr>
        <p:spPr>
          <a:xfrm>
            <a:off x="4151375" y="2713317"/>
            <a:ext cx="841248" cy="369332"/>
          </a:xfrm>
          <a:prstGeom prst="rect">
            <a:avLst/>
          </a:prstGeom>
          <a:noFill/>
        </p:spPr>
        <p:txBody>
          <a:bodyPr wrap="square" rtlCol="0">
            <a:spAutoFit/>
          </a:bodyPr>
          <a:lstStyle/>
          <a:p>
            <a:r>
              <a:rPr lang="en-US" b="1" dirty="0">
                <a:solidFill>
                  <a:schemeClr val="bg1"/>
                </a:solidFill>
              </a:rPr>
              <a:t>72%</a:t>
            </a:r>
          </a:p>
        </p:txBody>
      </p:sp>
      <p:sp>
        <p:nvSpPr>
          <p:cNvPr id="7" name="TextBox 6">
            <a:extLst>
              <a:ext uri="{FF2B5EF4-FFF2-40B4-BE49-F238E27FC236}">
                <a16:creationId xmlns:a16="http://schemas.microsoft.com/office/drawing/2014/main" xmlns="" id="{4BB9EC5A-02BF-9B41-8599-4C6107D5D2E3}"/>
              </a:ext>
            </a:extLst>
          </p:cNvPr>
          <p:cNvSpPr txBox="1"/>
          <p:nvPr/>
        </p:nvSpPr>
        <p:spPr>
          <a:xfrm>
            <a:off x="2225040" y="3637336"/>
            <a:ext cx="745077" cy="369332"/>
          </a:xfrm>
          <a:prstGeom prst="rect">
            <a:avLst/>
          </a:prstGeom>
          <a:noFill/>
        </p:spPr>
        <p:txBody>
          <a:bodyPr wrap="square" rtlCol="0">
            <a:spAutoFit/>
          </a:bodyPr>
          <a:lstStyle/>
          <a:p>
            <a:r>
              <a:rPr lang="en-US" b="1" dirty="0">
                <a:solidFill>
                  <a:schemeClr val="bg1"/>
                </a:solidFill>
              </a:rPr>
              <a:t>11%</a:t>
            </a:r>
          </a:p>
        </p:txBody>
      </p:sp>
      <p:sp>
        <p:nvSpPr>
          <p:cNvPr id="8" name="TextBox 7">
            <a:extLst>
              <a:ext uri="{FF2B5EF4-FFF2-40B4-BE49-F238E27FC236}">
                <a16:creationId xmlns:a16="http://schemas.microsoft.com/office/drawing/2014/main" xmlns="" id="{BB5B65B5-C340-5F47-8CA7-964DDC65368C}"/>
              </a:ext>
            </a:extLst>
          </p:cNvPr>
          <p:cNvSpPr txBox="1"/>
          <p:nvPr/>
        </p:nvSpPr>
        <p:spPr>
          <a:xfrm>
            <a:off x="2481253" y="4647432"/>
            <a:ext cx="841248" cy="369332"/>
          </a:xfrm>
          <a:prstGeom prst="rect">
            <a:avLst/>
          </a:prstGeom>
          <a:noFill/>
        </p:spPr>
        <p:txBody>
          <a:bodyPr wrap="square" rtlCol="0">
            <a:spAutoFit/>
          </a:bodyPr>
          <a:lstStyle/>
          <a:p>
            <a:r>
              <a:rPr lang="en-US" b="1" dirty="0">
                <a:solidFill>
                  <a:schemeClr val="bg1"/>
                </a:solidFill>
              </a:rPr>
              <a:t>17%</a:t>
            </a:r>
          </a:p>
        </p:txBody>
      </p:sp>
      <p:pic>
        <p:nvPicPr>
          <p:cNvPr id="9" name="Picture 8" descr="A picture containing text&#10;&#10;Description automatically generated">
            <a:extLst>
              <a:ext uri="{FF2B5EF4-FFF2-40B4-BE49-F238E27FC236}">
                <a16:creationId xmlns:a16="http://schemas.microsoft.com/office/drawing/2014/main" xmlns="" id="{F79ED36C-2BF5-BB42-BB7F-D2A0A84CAAD2}"/>
              </a:ext>
            </a:extLst>
          </p:cNvPr>
          <p:cNvPicPr>
            <a:picLocks noChangeAspect="1"/>
          </p:cNvPicPr>
          <p:nvPr/>
        </p:nvPicPr>
        <p:blipFill rotWithShape="1">
          <a:blip r:embed="rId2">
            <a:extLst>
              <a:ext uri="{28A0092B-C50C-407E-A947-70E740481C1C}">
                <a14:useLocalDpi xmlns:a14="http://schemas.microsoft.com/office/drawing/2010/main" val="0"/>
              </a:ext>
            </a:extLst>
          </a:blip>
          <a:srcRect r="88743" b="941"/>
          <a:stretch/>
        </p:blipFill>
        <p:spPr>
          <a:xfrm>
            <a:off x="8120884" y="5028837"/>
            <a:ext cx="956060" cy="1325071"/>
          </a:xfrm>
          <a:prstGeom prst="rect">
            <a:avLst/>
          </a:prstGeom>
        </p:spPr>
      </p:pic>
      <p:sp>
        <p:nvSpPr>
          <p:cNvPr id="13" name="Content Placeholder 12">
            <a:extLst>
              <a:ext uri="{FF2B5EF4-FFF2-40B4-BE49-F238E27FC236}">
                <a16:creationId xmlns:a16="http://schemas.microsoft.com/office/drawing/2014/main" xmlns="" id="{7B82E3E7-7ED2-4D49-8A61-A89A4CA518C7}"/>
              </a:ext>
            </a:extLst>
          </p:cNvPr>
          <p:cNvSpPr>
            <a:spLocks noGrp="1"/>
          </p:cNvSpPr>
          <p:nvPr>
            <p:ph sz="quarter" idx="4"/>
          </p:nvPr>
        </p:nvSpPr>
        <p:spPr>
          <a:xfrm>
            <a:off x="569086" y="1769820"/>
            <a:ext cx="7972422" cy="4011064"/>
          </a:xfrm>
        </p:spPr>
        <p:txBody>
          <a:bodyPr>
            <a:normAutofit/>
          </a:bodyPr>
          <a:lstStyle/>
          <a:p>
            <a:r>
              <a:rPr lang="en-US" sz="2400" dirty="0"/>
              <a:t>50% have made decision NOT to practice Catholic Faith</a:t>
            </a:r>
          </a:p>
          <a:p>
            <a:r>
              <a:rPr lang="en-US" sz="2400" dirty="0"/>
              <a:t>67% would consider identifying as Catholic again</a:t>
            </a:r>
          </a:p>
          <a:p>
            <a:r>
              <a:rPr lang="en-US" sz="2400" dirty="0"/>
              <a:t>Top reasons for not practicing:</a:t>
            </a:r>
          </a:p>
          <a:p>
            <a:pPr lvl="1"/>
            <a:r>
              <a:rPr lang="en-US" sz="2400" dirty="0"/>
              <a:t>Didn’t feel connected</a:t>
            </a:r>
          </a:p>
          <a:p>
            <a:pPr lvl="1"/>
            <a:r>
              <a:rPr lang="en-US" sz="2400" dirty="0"/>
              <a:t>Didn’t agree with teachings</a:t>
            </a:r>
          </a:p>
          <a:p>
            <a:pPr lvl="1"/>
            <a:r>
              <a:rPr lang="en-US" sz="2400" dirty="0"/>
              <a:t>Clergy abuse scandal</a:t>
            </a:r>
          </a:p>
          <a:p>
            <a:pPr lvl="1"/>
            <a:r>
              <a:rPr lang="en-US" sz="2400" dirty="0"/>
              <a:t>Felt discriminated against</a:t>
            </a:r>
          </a:p>
          <a:p>
            <a:pPr lvl="1"/>
            <a:endParaRPr lang="en-US" dirty="0"/>
          </a:p>
        </p:txBody>
      </p:sp>
      <p:sp>
        <p:nvSpPr>
          <p:cNvPr id="12" name="Title 11">
            <a:extLst>
              <a:ext uri="{FF2B5EF4-FFF2-40B4-BE49-F238E27FC236}">
                <a16:creationId xmlns:a16="http://schemas.microsoft.com/office/drawing/2014/main" xmlns="" id="{7FB74B6C-4A9F-8242-AD2A-0C8BED55FF7F}"/>
              </a:ext>
            </a:extLst>
          </p:cNvPr>
          <p:cNvSpPr>
            <a:spLocks noGrp="1"/>
          </p:cNvSpPr>
          <p:nvPr>
            <p:ph type="title"/>
          </p:nvPr>
        </p:nvSpPr>
        <p:spPr>
          <a:xfrm>
            <a:off x="585787" y="432779"/>
            <a:ext cx="7972422" cy="1038721"/>
          </a:xfrm>
        </p:spPr>
        <p:txBody>
          <a:bodyPr>
            <a:normAutofit/>
          </a:bodyPr>
          <a:lstStyle/>
          <a:p>
            <a:r>
              <a:rPr lang="en-US" cap="none" dirty="0">
                <a:solidFill>
                  <a:schemeClr val="accent1"/>
                </a:solidFill>
                <a:latin typeface="Athelas" panose="02000503000000020003" pitchFamily="2" charset="77"/>
                <a:cs typeface="Big Caslon Medium" panose="02000603090000020003" pitchFamily="2" charset="-79"/>
              </a:rPr>
              <a:t>Synod Survey Summary</a:t>
            </a:r>
            <a:br>
              <a:rPr lang="en-US" cap="none" dirty="0">
                <a:solidFill>
                  <a:schemeClr val="accent1"/>
                </a:solidFill>
                <a:latin typeface="Athelas" panose="02000503000000020003" pitchFamily="2" charset="77"/>
                <a:cs typeface="Big Caslon Medium" panose="02000603090000020003" pitchFamily="2" charset="-79"/>
              </a:rPr>
            </a:br>
            <a:r>
              <a:rPr lang="en-US" sz="2800" b="0" i="1" cap="none" spc="0" dirty="0">
                <a:solidFill>
                  <a:schemeClr val="accent1"/>
                </a:solidFill>
                <a:latin typeface="Athelas" panose="02000503000000020003" pitchFamily="2" charset="77"/>
                <a:cs typeface="Big Caslon Medium" panose="02000603090000020003" pitchFamily="2" charset="-79"/>
              </a:rPr>
              <a:t>For Those No Longer Practicing</a:t>
            </a:r>
            <a:endParaRPr lang="en-US" sz="2800" b="0" cap="none" spc="0" dirty="0">
              <a:solidFill>
                <a:schemeClr val="accent1"/>
              </a:solidFill>
              <a:latin typeface="Athelas" panose="02000503000000020003" pitchFamily="2" charset="77"/>
              <a:cs typeface="Big Caslon Medium" panose="02000603090000020003" pitchFamily="2" charset="-79"/>
            </a:endParaRPr>
          </a:p>
        </p:txBody>
      </p:sp>
    </p:spTree>
    <p:extLst>
      <p:ext uri="{BB962C8B-B14F-4D97-AF65-F5344CB8AC3E}">
        <p14:creationId xmlns:p14="http://schemas.microsoft.com/office/powerpoint/2010/main" val="3191891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5322EE40-E347-5B46-8C62-37B5B95D641F}"/>
              </a:ext>
            </a:extLst>
          </p:cNvPr>
          <p:cNvSpPr txBox="1"/>
          <p:nvPr/>
        </p:nvSpPr>
        <p:spPr>
          <a:xfrm>
            <a:off x="4151375" y="2713317"/>
            <a:ext cx="841248" cy="369332"/>
          </a:xfrm>
          <a:prstGeom prst="rect">
            <a:avLst/>
          </a:prstGeom>
          <a:noFill/>
        </p:spPr>
        <p:txBody>
          <a:bodyPr wrap="square" rtlCol="0">
            <a:spAutoFit/>
          </a:bodyPr>
          <a:lstStyle/>
          <a:p>
            <a:r>
              <a:rPr lang="en-US" b="1" dirty="0">
                <a:solidFill>
                  <a:schemeClr val="bg1"/>
                </a:solidFill>
              </a:rPr>
              <a:t>72%</a:t>
            </a:r>
          </a:p>
        </p:txBody>
      </p:sp>
      <p:sp>
        <p:nvSpPr>
          <p:cNvPr id="7" name="TextBox 6">
            <a:extLst>
              <a:ext uri="{FF2B5EF4-FFF2-40B4-BE49-F238E27FC236}">
                <a16:creationId xmlns:a16="http://schemas.microsoft.com/office/drawing/2014/main" xmlns="" id="{4BB9EC5A-02BF-9B41-8599-4C6107D5D2E3}"/>
              </a:ext>
            </a:extLst>
          </p:cNvPr>
          <p:cNvSpPr txBox="1"/>
          <p:nvPr/>
        </p:nvSpPr>
        <p:spPr>
          <a:xfrm>
            <a:off x="2225040" y="3637336"/>
            <a:ext cx="745077" cy="369332"/>
          </a:xfrm>
          <a:prstGeom prst="rect">
            <a:avLst/>
          </a:prstGeom>
          <a:noFill/>
        </p:spPr>
        <p:txBody>
          <a:bodyPr wrap="square" rtlCol="0">
            <a:spAutoFit/>
          </a:bodyPr>
          <a:lstStyle/>
          <a:p>
            <a:r>
              <a:rPr lang="en-US" b="1" dirty="0">
                <a:solidFill>
                  <a:schemeClr val="bg1"/>
                </a:solidFill>
              </a:rPr>
              <a:t>11%</a:t>
            </a:r>
          </a:p>
        </p:txBody>
      </p:sp>
      <p:sp>
        <p:nvSpPr>
          <p:cNvPr id="8" name="TextBox 7">
            <a:extLst>
              <a:ext uri="{FF2B5EF4-FFF2-40B4-BE49-F238E27FC236}">
                <a16:creationId xmlns:a16="http://schemas.microsoft.com/office/drawing/2014/main" xmlns="" id="{BB5B65B5-C340-5F47-8CA7-964DDC65368C}"/>
              </a:ext>
            </a:extLst>
          </p:cNvPr>
          <p:cNvSpPr txBox="1"/>
          <p:nvPr/>
        </p:nvSpPr>
        <p:spPr>
          <a:xfrm>
            <a:off x="2481253" y="4647432"/>
            <a:ext cx="841248" cy="369332"/>
          </a:xfrm>
          <a:prstGeom prst="rect">
            <a:avLst/>
          </a:prstGeom>
          <a:noFill/>
        </p:spPr>
        <p:txBody>
          <a:bodyPr wrap="square" rtlCol="0">
            <a:spAutoFit/>
          </a:bodyPr>
          <a:lstStyle/>
          <a:p>
            <a:r>
              <a:rPr lang="en-US" b="1" dirty="0">
                <a:solidFill>
                  <a:schemeClr val="bg1"/>
                </a:solidFill>
              </a:rPr>
              <a:t>17%</a:t>
            </a:r>
          </a:p>
        </p:txBody>
      </p:sp>
      <p:pic>
        <p:nvPicPr>
          <p:cNvPr id="9" name="Picture 8" descr="A picture containing text&#10;&#10;Description automatically generated">
            <a:extLst>
              <a:ext uri="{FF2B5EF4-FFF2-40B4-BE49-F238E27FC236}">
                <a16:creationId xmlns:a16="http://schemas.microsoft.com/office/drawing/2014/main" xmlns="" id="{F79ED36C-2BF5-BB42-BB7F-D2A0A84CAAD2}"/>
              </a:ext>
            </a:extLst>
          </p:cNvPr>
          <p:cNvPicPr>
            <a:picLocks noChangeAspect="1"/>
          </p:cNvPicPr>
          <p:nvPr/>
        </p:nvPicPr>
        <p:blipFill rotWithShape="1">
          <a:blip r:embed="rId2">
            <a:extLst>
              <a:ext uri="{28A0092B-C50C-407E-A947-70E740481C1C}">
                <a14:useLocalDpi xmlns:a14="http://schemas.microsoft.com/office/drawing/2010/main" val="0"/>
              </a:ext>
            </a:extLst>
          </a:blip>
          <a:srcRect r="88743" b="941"/>
          <a:stretch/>
        </p:blipFill>
        <p:spPr>
          <a:xfrm>
            <a:off x="8120884" y="5028837"/>
            <a:ext cx="956060" cy="1325071"/>
          </a:xfrm>
          <a:prstGeom prst="rect">
            <a:avLst/>
          </a:prstGeom>
        </p:spPr>
      </p:pic>
      <p:sp>
        <p:nvSpPr>
          <p:cNvPr id="13" name="Content Placeholder 12">
            <a:extLst>
              <a:ext uri="{FF2B5EF4-FFF2-40B4-BE49-F238E27FC236}">
                <a16:creationId xmlns:a16="http://schemas.microsoft.com/office/drawing/2014/main" xmlns="" id="{7B82E3E7-7ED2-4D49-8A61-A89A4CA518C7}"/>
              </a:ext>
            </a:extLst>
          </p:cNvPr>
          <p:cNvSpPr>
            <a:spLocks noGrp="1"/>
          </p:cNvSpPr>
          <p:nvPr>
            <p:ph sz="quarter" idx="4"/>
          </p:nvPr>
        </p:nvSpPr>
        <p:spPr>
          <a:xfrm>
            <a:off x="585787" y="1766396"/>
            <a:ext cx="7972422" cy="4011064"/>
          </a:xfrm>
        </p:spPr>
        <p:txBody>
          <a:bodyPr>
            <a:normAutofit fontScale="92500" lnSpcReduction="10000"/>
          </a:bodyPr>
          <a:lstStyle/>
          <a:p>
            <a:pPr marL="457200" lvl="1" indent="0" algn="ctr">
              <a:buNone/>
            </a:pPr>
            <a:r>
              <a:rPr lang="en-US" sz="2800" dirty="0">
                <a:latin typeface="Cavolini" panose="03000502040302020204" pitchFamily="66" charset="0"/>
                <a:cs typeface="Cavolini" panose="03000502040302020204" pitchFamily="66" charset="0"/>
              </a:rPr>
              <a:t>“In a concrete way, journeying with my father as he passed away. The physical changes I witnessed at the very end were so amazingly beautiful and unexplainable that I can only understand them as coming from God's presence. It was an experience I will never forget, and it gives my heart peace”</a:t>
            </a:r>
          </a:p>
        </p:txBody>
      </p:sp>
      <p:sp>
        <p:nvSpPr>
          <p:cNvPr id="12" name="Title 11">
            <a:extLst>
              <a:ext uri="{FF2B5EF4-FFF2-40B4-BE49-F238E27FC236}">
                <a16:creationId xmlns:a16="http://schemas.microsoft.com/office/drawing/2014/main" xmlns="" id="{7FB74B6C-4A9F-8242-AD2A-0C8BED55FF7F}"/>
              </a:ext>
            </a:extLst>
          </p:cNvPr>
          <p:cNvSpPr>
            <a:spLocks noGrp="1"/>
          </p:cNvSpPr>
          <p:nvPr>
            <p:ph type="title"/>
          </p:nvPr>
        </p:nvSpPr>
        <p:spPr>
          <a:xfrm>
            <a:off x="585787" y="432779"/>
            <a:ext cx="7972422" cy="1038721"/>
          </a:xfrm>
        </p:spPr>
        <p:txBody>
          <a:bodyPr>
            <a:normAutofit/>
          </a:bodyPr>
          <a:lstStyle/>
          <a:p>
            <a:r>
              <a:rPr lang="en-US" sz="2800" cap="none" dirty="0">
                <a:solidFill>
                  <a:schemeClr val="accent1"/>
                </a:solidFill>
                <a:latin typeface="Athelas" panose="02000503000000020003" pitchFamily="2" charset="77"/>
                <a:cs typeface="Big Caslon Medium" panose="02000603090000020003" pitchFamily="2" charset="-79"/>
              </a:rPr>
              <a:t>Synod Survey Summary</a:t>
            </a:r>
            <a:br>
              <a:rPr lang="en-US" sz="2800" cap="none" dirty="0">
                <a:solidFill>
                  <a:schemeClr val="accent1"/>
                </a:solidFill>
                <a:latin typeface="Athelas" panose="02000503000000020003" pitchFamily="2" charset="77"/>
                <a:cs typeface="Big Caslon Medium" panose="02000603090000020003" pitchFamily="2" charset="-79"/>
              </a:rPr>
            </a:br>
            <a:r>
              <a:rPr lang="en-US" sz="2800" b="0" i="1" cap="none" spc="0" dirty="0">
                <a:solidFill>
                  <a:schemeClr val="accent1"/>
                </a:solidFill>
                <a:latin typeface="Athelas" panose="02000503000000020003" pitchFamily="2" charset="77"/>
                <a:cs typeface="Big Caslon Medium" panose="02000603090000020003" pitchFamily="2" charset="-79"/>
              </a:rPr>
              <a:t>In what way have you experienced the Holy Spirit?</a:t>
            </a:r>
            <a:endParaRPr lang="en-US" sz="2800" b="0" cap="none" spc="0" dirty="0">
              <a:solidFill>
                <a:schemeClr val="accent1"/>
              </a:solidFill>
              <a:latin typeface="Athelas" panose="02000503000000020003" pitchFamily="2" charset="77"/>
              <a:cs typeface="Big Caslon Medium" panose="02000603090000020003" pitchFamily="2" charset="-79"/>
            </a:endParaRPr>
          </a:p>
        </p:txBody>
      </p:sp>
    </p:spTree>
    <p:extLst>
      <p:ext uri="{BB962C8B-B14F-4D97-AF65-F5344CB8AC3E}">
        <p14:creationId xmlns:p14="http://schemas.microsoft.com/office/powerpoint/2010/main" val="1774665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5322EE40-E347-5B46-8C62-37B5B95D641F}"/>
              </a:ext>
            </a:extLst>
          </p:cNvPr>
          <p:cNvSpPr txBox="1"/>
          <p:nvPr/>
        </p:nvSpPr>
        <p:spPr>
          <a:xfrm>
            <a:off x="4151375" y="2713317"/>
            <a:ext cx="841248" cy="369332"/>
          </a:xfrm>
          <a:prstGeom prst="rect">
            <a:avLst/>
          </a:prstGeom>
          <a:noFill/>
        </p:spPr>
        <p:txBody>
          <a:bodyPr wrap="square" rtlCol="0">
            <a:spAutoFit/>
          </a:bodyPr>
          <a:lstStyle/>
          <a:p>
            <a:r>
              <a:rPr lang="en-US" b="1" dirty="0">
                <a:solidFill>
                  <a:schemeClr val="bg1"/>
                </a:solidFill>
              </a:rPr>
              <a:t>72%</a:t>
            </a:r>
          </a:p>
        </p:txBody>
      </p:sp>
      <p:sp>
        <p:nvSpPr>
          <p:cNvPr id="7" name="TextBox 6">
            <a:extLst>
              <a:ext uri="{FF2B5EF4-FFF2-40B4-BE49-F238E27FC236}">
                <a16:creationId xmlns:a16="http://schemas.microsoft.com/office/drawing/2014/main" xmlns="" id="{4BB9EC5A-02BF-9B41-8599-4C6107D5D2E3}"/>
              </a:ext>
            </a:extLst>
          </p:cNvPr>
          <p:cNvSpPr txBox="1"/>
          <p:nvPr/>
        </p:nvSpPr>
        <p:spPr>
          <a:xfrm>
            <a:off x="2225040" y="3637336"/>
            <a:ext cx="745077" cy="369332"/>
          </a:xfrm>
          <a:prstGeom prst="rect">
            <a:avLst/>
          </a:prstGeom>
          <a:noFill/>
        </p:spPr>
        <p:txBody>
          <a:bodyPr wrap="square" rtlCol="0">
            <a:spAutoFit/>
          </a:bodyPr>
          <a:lstStyle/>
          <a:p>
            <a:r>
              <a:rPr lang="en-US" b="1" dirty="0">
                <a:solidFill>
                  <a:schemeClr val="bg1"/>
                </a:solidFill>
              </a:rPr>
              <a:t>11%</a:t>
            </a:r>
          </a:p>
        </p:txBody>
      </p:sp>
      <p:sp>
        <p:nvSpPr>
          <p:cNvPr id="8" name="TextBox 7">
            <a:extLst>
              <a:ext uri="{FF2B5EF4-FFF2-40B4-BE49-F238E27FC236}">
                <a16:creationId xmlns:a16="http://schemas.microsoft.com/office/drawing/2014/main" xmlns="" id="{BB5B65B5-C340-5F47-8CA7-964DDC65368C}"/>
              </a:ext>
            </a:extLst>
          </p:cNvPr>
          <p:cNvSpPr txBox="1"/>
          <p:nvPr/>
        </p:nvSpPr>
        <p:spPr>
          <a:xfrm>
            <a:off x="2481253" y="4647432"/>
            <a:ext cx="841248" cy="369332"/>
          </a:xfrm>
          <a:prstGeom prst="rect">
            <a:avLst/>
          </a:prstGeom>
          <a:noFill/>
        </p:spPr>
        <p:txBody>
          <a:bodyPr wrap="square" rtlCol="0">
            <a:spAutoFit/>
          </a:bodyPr>
          <a:lstStyle/>
          <a:p>
            <a:r>
              <a:rPr lang="en-US" b="1" dirty="0">
                <a:solidFill>
                  <a:schemeClr val="bg1"/>
                </a:solidFill>
              </a:rPr>
              <a:t>17%</a:t>
            </a:r>
          </a:p>
        </p:txBody>
      </p:sp>
      <p:pic>
        <p:nvPicPr>
          <p:cNvPr id="9" name="Picture 8" descr="A picture containing text&#10;&#10;Description automatically generated">
            <a:extLst>
              <a:ext uri="{FF2B5EF4-FFF2-40B4-BE49-F238E27FC236}">
                <a16:creationId xmlns:a16="http://schemas.microsoft.com/office/drawing/2014/main" xmlns="" id="{F79ED36C-2BF5-BB42-BB7F-D2A0A84CAAD2}"/>
              </a:ext>
            </a:extLst>
          </p:cNvPr>
          <p:cNvPicPr>
            <a:picLocks noChangeAspect="1"/>
          </p:cNvPicPr>
          <p:nvPr/>
        </p:nvPicPr>
        <p:blipFill rotWithShape="1">
          <a:blip r:embed="rId2">
            <a:extLst>
              <a:ext uri="{28A0092B-C50C-407E-A947-70E740481C1C}">
                <a14:useLocalDpi xmlns:a14="http://schemas.microsoft.com/office/drawing/2010/main" val="0"/>
              </a:ext>
            </a:extLst>
          </a:blip>
          <a:srcRect r="88743" b="941"/>
          <a:stretch/>
        </p:blipFill>
        <p:spPr>
          <a:xfrm>
            <a:off x="8120884" y="5028837"/>
            <a:ext cx="956060" cy="1325071"/>
          </a:xfrm>
          <a:prstGeom prst="rect">
            <a:avLst/>
          </a:prstGeom>
        </p:spPr>
      </p:pic>
      <p:sp>
        <p:nvSpPr>
          <p:cNvPr id="13" name="Content Placeholder 12">
            <a:extLst>
              <a:ext uri="{FF2B5EF4-FFF2-40B4-BE49-F238E27FC236}">
                <a16:creationId xmlns:a16="http://schemas.microsoft.com/office/drawing/2014/main" xmlns="" id="{7B82E3E7-7ED2-4D49-8A61-A89A4CA518C7}"/>
              </a:ext>
            </a:extLst>
          </p:cNvPr>
          <p:cNvSpPr>
            <a:spLocks noGrp="1"/>
          </p:cNvSpPr>
          <p:nvPr>
            <p:ph sz="quarter" idx="4"/>
          </p:nvPr>
        </p:nvSpPr>
        <p:spPr>
          <a:xfrm>
            <a:off x="585787" y="1766396"/>
            <a:ext cx="7972422" cy="4011064"/>
          </a:xfrm>
        </p:spPr>
        <p:txBody>
          <a:bodyPr>
            <a:normAutofit fontScale="85000" lnSpcReduction="20000"/>
          </a:bodyPr>
          <a:lstStyle/>
          <a:p>
            <a:pPr marL="0" indent="0" algn="ctr" fontAlgn="t">
              <a:buNone/>
            </a:pPr>
            <a:r>
              <a:rPr lang="en-US" sz="3000" dirty="0">
                <a:latin typeface="Cavolini" panose="03000502040302020204" pitchFamily="66" charset="0"/>
                <a:cs typeface="Cavolini" panose="03000502040302020204" pitchFamily="66" charset="0"/>
              </a:rPr>
              <a:t>“In quietly modeling good Christian behavior for my family, friends, and students. I feel empowered by the Holy Spirt to share in that way and to show the importance of volunteering and helping those in need physically, mentally, emotionally, and spiritually through acts of kindness and service”</a:t>
            </a:r>
          </a:p>
          <a:p>
            <a:pPr marL="0" indent="0">
              <a:buNone/>
            </a:pPr>
            <a:r>
              <a:rPr lang="en-US" dirty="0"/>
              <a:t/>
            </a:r>
            <a:br>
              <a:rPr lang="en-US" dirty="0"/>
            </a:br>
            <a:endParaRPr lang="en-US" sz="2000" dirty="0"/>
          </a:p>
        </p:txBody>
      </p:sp>
      <p:sp>
        <p:nvSpPr>
          <p:cNvPr id="12" name="Title 11">
            <a:extLst>
              <a:ext uri="{FF2B5EF4-FFF2-40B4-BE49-F238E27FC236}">
                <a16:creationId xmlns:a16="http://schemas.microsoft.com/office/drawing/2014/main" xmlns="" id="{7FB74B6C-4A9F-8242-AD2A-0C8BED55FF7F}"/>
              </a:ext>
            </a:extLst>
          </p:cNvPr>
          <p:cNvSpPr>
            <a:spLocks noGrp="1"/>
          </p:cNvSpPr>
          <p:nvPr>
            <p:ph type="title"/>
          </p:nvPr>
        </p:nvSpPr>
        <p:spPr>
          <a:xfrm>
            <a:off x="585787" y="432779"/>
            <a:ext cx="7972422" cy="1038721"/>
          </a:xfrm>
        </p:spPr>
        <p:txBody>
          <a:bodyPr>
            <a:normAutofit/>
          </a:bodyPr>
          <a:lstStyle/>
          <a:p>
            <a:r>
              <a:rPr lang="en-US" sz="2800" cap="none" dirty="0">
                <a:solidFill>
                  <a:schemeClr val="accent1"/>
                </a:solidFill>
                <a:latin typeface="Athelas" panose="02000503000000020003" pitchFamily="2" charset="77"/>
                <a:cs typeface="Big Caslon Medium" panose="02000603090000020003" pitchFamily="2" charset="-79"/>
              </a:rPr>
              <a:t>Synod Survey Summary</a:t>
            </a:r>
            <a:br>
              <a:rPr lang="en-US" sz="2800" cap="none" dirty="0">
                <a:solidFill>
                  <a:schemeClr val="accent1"/>
                </a:solidFill>
                <a:latin typeface="Athelas" panose="02000503000000020003" pitchFamily="2" charset="77"/>
                <a:cs typeface="Big Caslon Medium" panose="02000603090000020003" pitchFamily="2" charset="-79"/>
              </a:rPr>
            </a:br>
            <a:r>
              <a:rPr lang="en-US" sz="2800" b="0" i="1" cap="none" spc="0" dirty="0">
                <a:solidFill>
                  <a:schemeClr val="accent1"/>
                </a:solidFill>
                <a:latin typeface="Athelas" panose="02000503000000020003" pitchFamily="2" charset="77"/>
                <a:cs typeface="Big Caslon Medium" panose="02000603090000020003" pitchFamily="2" charset="-79"/>
              </a:rPr>
              <a:t>In what way have you experienced the Holy Spirit?</a:t>
            </a:r>
            <a:endParaRPr lang="en-US" sz="2800" b="0" cap="none" spc="0" dirty="0">
              <a:solidFill>
                <a:schemeClr val="accent1"/>
              </a:solidFill>
              <a:latin typeface="Athelas" panose="02000503000000020003" pitchFamily="2" charset="77"/>
              <a:cs typeface="Big Caslon Medium" panose="02000603090000020003" pitchFamily="2" charset="-79"/>
            </a:endParaRPr>
          </a:p>
        </p:txBody>
      </p:sp>
    </p:spTree>
    <p:extLst>
      <p:ext uri="{BB962C8B-B14F-4D97-AF65-F5344CB8AC3E}">
        <p14:creationId xmlns:p14="http://schemas.microsoft.com/office/powerpoint/2010/main" val="2002388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5322EE40-E347-5B46-8C62-37B5B95D641F}"/>
              </a:ext>
            </a:extLst>
          </p:cNvPr>
          <p:cNvSpPr txBox="1"/>
          <p:nvPr/>
        </p:nvSpPr>
        <p:spPr>
          <a:xfrm>
            <a:off x="4151375" y="2713317"/>
            <a:ext cx="841248" cy="369332"/>
          </a:xfrm>
          <a:prstGeom prst="rect">
            <a:avLst/>
          </a:prstGeom>
          <a:noFill/>
        </p:spPr>
        <p:txBody>
          <a:bodyPr wrap="square" rtlCol="0">
            <a:spAutoFit/>
          </a:bodyPr>
          <a:lstStyle/>
          <a:p>
            <a:r>
              <a:rPr lang="en-US" b="1" dirty="0">
                <a:solidFill>
                  <a:schemeClr val="bg1"/>
                </a:solidFill>
              </a:rPr>
              <a:t>72%</a:t>
            </a:r>
          </a:p>
        </p:txBody>
      </p:sp>
      <p:sp>
        <p:nvSpPr>
          <p:cNvPr id="7" name="TextBox 6">
            <a:extLst>
              <a:ext uri="{FF2B5EF4-FFF2-40B4-BE49-F238E27FC236}">
                <a16:creationId xmlns:a16="http://schemas.microsoft.com/office/drawing/2014/main" xmlns="" id="{4BB9EC5A-02BF-9B41-8599-4C6107D5D2E3}"/>
              </a:ext>
            </a:extLst>
          </p:cNvPr>
          <p:cNvSpPr txBox="1"/>
          <p:nvPr/>
        </p:nvSpPr>
        <p:spPr>
          <a:xfrm>
            <a:off x="2225040" y="3637336"/>
            <a:ext cx="745077" cy="369332"/>
          </a:xfrm>
          <a:prstGeom prst="rect">
            <a:avLst/>
          </a:prstGeom>
          <a:noFill/>
        </p:spPr>
        <p:txBody>
          <a:bodyPr wrap="square" rtlCol="0">
            <a:spAutoFit/>
          </a:bodyPr>
          <a:lstStyle/>
          <a:p>
            <a:r>
              <a:rPr lang="en-US" b="1" dirty="0">
                <a:solidFill>
                  <a:schemeClr val="bg1"/>
                </a:solidFill>
              </a:rPr>
              <a:t>11%</a:t>
            </a:r>
          </a:p>
        </p:txBody>
      </p:sp>
      <p:sp>
        <p:nvSpPr>
          <p:cNvPr id="8" name="TextBox 7">
            <a:extLst>
              <a:ext uri="{FF2B5EF4-FFF2-40B4-BE49-F238E27FC236}">
                <a16:creationId xmlns:a16="http://schemas.microsoft.com/office/drawing/2014/main" xmlns="" id="{BB5B65B5-C340-5F47-8CA7-964DDC65368C}"/>
              </a:ext>
            </a:extLst>
          </p:cNvPr>
          <p:cNvSpPr txBox="1"/>
          <p:nvPr/>
        </p:nvSpPr>
        <p:spPr>
          <a:xfrm>
            <a:off x="2481253" y="4647432"/>
            <a:ext cx="841248" cy="369332"/>
          </a:xfrm>
          <a:prstGeom prst="rect">
            <a:avLst/>
          </a:prstGeom>
          <a:noFill/>
        </p:spPr>
        <p:txBody>
          <a:bodyPr wrap="square" rtlCol="0">
            <a:spAutoFit/>
          </a:bodyPr>
          <a:lstStyle/>
          <a:p>
            <a:r>
              <a:rPr lang="en-US" b="1" dirty="0">
                <a:solidFill>
                  <a:schemeClr val="bg1"/>
                </a:solidFill>
              </a:rPr>
              <a:t>17%</a:t>
            </a:r>
          </a:p>
        </p:txBody>
      </p:sp>
      <p:pic>
        <p:nvPicPr>
          <p:cNvPr id="9" name="Picture 8" descr="A picture containing text&#10;&#10;Description automatically generated">
            <a:extLst>
              <a:ext uri="{FF2B5EF4-FFF2-40B4-BE49-F238E27FC236}">
                <a16:creationId xmlns:a16="http://schemas.microsoft.com/office/drawing/2014/main" xmlns="" id="{F79ED36C-2BF5-BB42-BB7F-D2A0A84CAAD2}"/>
              </a:ext>
            </a:extLst>
          </p:cNvPr>
          <p:cNvPicPr>
            <a:picLocks noChangeAspect="1"/>
          </p:cNvPicPr>
          <p:nvPr/>
        </p:nvPicPr>
        <p:blipFill rotWithShape="1">
          <a:blip r:embed="rId2">
            <a:extLst>
              <a:ext uri="{28A0092B-C50C-407E-A947-70E740481C1C}">
                <a14:useLocalDpi xmlns:a14="http://schemas.microsoft.com/office/drawing/2010/main" val="0"/>
              </a:ext>
            </a:extLst>
          </a:blip>
          <a:srcRect r="88743" b="941"/>
          <a:stretch/>
        </p:blipFill>
        <p:spPr>
          <a:xfrm>
            <a:off x="8120884" y="5028837"/>
            <a:ext cx="956060" cy="1325071"/>
          </a:xfrm>
          <a:prstGeom prst="rect">
            <a:avLst/>
          </a:prstGeom>
        </p:spPr>
      </p:pic>
      <p:sp>
        <p:nvSpPr>
          <p:cNvPr id="13" name="Content Placeholder 12">
            <a:extLst>
              <a:ext uri="{FF2B5EF4-FFF2-40B4-BE49-F238E27FC236}">
                <a16:creationId xmlns:a16="http://schemas.microsoft.com/office/drawing/2014/main" xmlns="" id="{7B82E3E7-7ED2-4D49-8A61-A89A4CA518C7}"/>
              </a:ext>
            </a:extLst>
          </p:cNvPr>
          <p:cNvSpPr>
            <a:spLocks noGrp="1"/>
          </p:cNvSpPr>
          <p:nvPr>
            <p:ph sz="quarter" idx="4"/>
          </p:nvPr>
        </p:nvSpPr>
        <p:spPr>
          <a:xfrm>
            <a:off x="585787" y="1766396"/>
            <a:ext cx="7972422" cy="4011064"/>
          </a:xfrm>
        </p:spPr>
        <p:txBody>
          <a:bodyPr>
            <a:normAutofit fontScale="92500" lnSpcReduction="10000"/>
          </a:bodyPr>
          <a:lstStyle/>
          <a:p>
            <a:pPr marL="0" indent="0" algn="ctr" fontAlgn="t">
              <a:buNone/>
            </a:pPr>
            <a:r>
              <a:rPr lang="en-US" sz="2800" dirty="0">
                <a:latin typeface="Cavolini" panose="03000502040302020204" pitchFamily="66" charset="0"/>
                <a:cs typeface="Cavolini" panose="03000502040302020204" pitchFamily="66" charset="0"/>
              </a:rPr>
              <a:t>“Numerous examples of prayers being answered.  In times when I have felt overwhelmed by life circumstances, especially in the Chapel, during silent moments in the presence of the Eucharist, I have felt the Holy Spirit provide comfort and direction”</a:t>
            </a:r>
          </a:p>
          <a:p>
            <a:pPr marL="0" indent="0">
              <a:buNone/>
            </a:pPr>
            <a:r>
              <a:rPr lang="en-US" dirty="0"/>
              <a:t/>
            </a:r>
            <a:br>
              <a:rPr lang="en-US" dirty="0"/>
            </a:br>
            <a:endParaRPr lang="en-US" sz="2000" dirty="0"/>
          </a:p>
        </p:txBody>
      </p:sp>
      <p:sp>
        <p:nvSpPr>
          <p:cNvPr id="12" name="Title 11">
            <a:extLst>
              <a:ext uri="{FF2B5EF4-FFF2-40B4-BE49-F238E27FC236}">
                <a16:creationId xmlns:a16="http://schemas.microsoft.com/office/drawing/2014/main" xmlns="" id="{7FB74B6C-4A9F-8242-AD2A-0C8BED55FF7F}"/>
              </a:ext>
            </a:extLst>
          </p:cNvPr>
          <p:cNvSpPr>
            <a:spLocks noGrp="1"/>
          </p:cNvSpPr>
          <p:nvPr>
            <p:ph type="title"/>
          </p:nvPr>
        </p:nvSpPr>
        <p:spPr>
          <a:xfrm>
            <a:off x="585787" y="432779"/>
            <a:ext cx="7972422" cy="1038721"/>
          </a:xfrm>
        </p:spPr>
        <p:txBody>
          <a:bodyPr>
            <a:normAutofit/>
          </a:bodyPr>
          <a:lstStyle/>
          <a:p>
            <a:r>
              <a:rPr lang="en-US" sz="2800" cap="none" dirty="0">
                <a:solidFill>
                  <a:schemeClr val="accent1"/>
                </a:solidFill>
                <a:latin typeface="Athelas" panose="02000503000000020003" pitchFamily="2" charset="77"/>
                <a:cs typeface="Big Caslon Medium" panose="02000603090000020003" pitchFamily="2" charset="-79"/>
              </a:rPr>
              <a:t>Synod Survey Summary</a:t>
            </a:r>
            <a:br>
              <a:rPr lang="en-US" sz="2800" cap="none" dirty="0">
                <a:solidFill>
                  <a:schemeClr val="accent1"/>
                </a:solidFill>
                <a:latin typeface="Athelas" panose="02000503000000020003" pitchFamily="2" charset="77"/>
                <a:cs typeface="Big Caslon Medium" panose="02000603090000020003" pitchFamily="2" charset="-79"/>
              </a:rPr>
            </a:br>
            <a:r>
              <a:rPr lang="en-US" sz="2800" b="0" i="1" cap="none" spc="0" dirty="0">
                <a:solidFill>
                  <a:schemeClr val="accent1"/>
                </a:solidFill>
                <a:latin typeface="Athelas" panose="02000503000000020003" pitchFamily="2" charset="77"/>
                <a:cs typeface="Big Caslon Medium" panose="02000603090000020003" pitchFamily="2" charset="-79"/>
              </a:rPr>
              <a:t>In what way have you experienced the Holy Spirit?</a:t>
            </a:r>
            <a:endParaRPr lang="en-US" sz="2800" b="0" cap="none" spc="0" dirty="0">
              <a:solidFill>
                <a:schemeClr val="accent1"/>
              </a:solidFill>
              <a:latin typeface="Athelas" panose="02000503000000020003" pitchFamily="2" charset="77"/>
              <a:cs typeface="Big Caslon Medium" panose="02000603090000020003" pitchFamily="2" charset="-79"/>
            </a:endParaRPr>
          </a:p>
        </p:txBody>
      </p:sp>
    </p:spTree>
    <p:extLst>
      <p:ext uri="{BB962C8B-B14F-4D97-AF65-F5344CB8AC3E}">
        <p14:creationId xmlns:p14="http://schemas.microsoft.com/office/powerpoint/2010/main" val="1698247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5322EE40-E347-5B46-8C62-37B5B95D641F}"/>
              </a:ext>
            </a:extLst>
          </p:cNvPr>
          <p:cNvSpPr txBox="1"/>
          <p:nvPr/>
        </p:nvSpPr>
        <p:spPr>
          <a:xfrm>
            <a:off x="4151375" y="2713317"/>
            <a:ext cx="841248" cy="369332"/>
          </a:xfrm>
          <a:prstGeom prst="rect">
            <a:avLst/>
          </a:prstGeom>
          <a:noFill/>
        </p:spPr>
        <p:txBody>
          <a:bodyPr wrap="square" rtlCol="0">
            <a:spAutoFit/>
          </a:bodyPr>
          <a:lstStyle/>
          <a:p>
            <a:r>
              <a:rPr lang="en-US" b="1" dirty="0">
                <a:solidFill>
                  <a:schemeClr val="bg1"/>
                </a:solidFill>
              </a:rPr>
              <a:t>72%</a:t>
            </a:r>
          </a:p>
        </p:txBody>
      </p:sp>
      <p:sp>
        <p:nvSpPr>
          <p:cNvPr id="7" name="TextBox 6">
            <a:extLst>
              <a:ext uri="{FF2B5EF4-FFF2-40B4-BE49-F238E27FC236}">
                <a16:creationId xmlns:a16="http://schemas.microsoft.com/office/drawing/2014/main" xmlns="" id="{4BB9EC5A-02BF-9B41-8599-4C6107D5D2E3}"/>
              </a:ext>
            </a:extLst>
          </p:cNvPr>
          <p:cNvSpPr txBox="1"/>
          <p:nvPr/>
        </p:nvSpPr>
        <p:spPr>
          <a:xfrm>
            <a:off x="2225040" y="3637336"/>
            <a:ext cx="745077" cy="369332"/>
          </a:xfrm>
          <a:prstGeom prst="rect">
            <a:avLst/>
          </a:prstGeom>
          <a:noFill/>
        </p:spPr>
        <p:txBody>
          <a:bodyPr wrap="square" rtlCol="0">
            <a:spAutoFit/>
          </a:bodyPr>
          <a:lstStyle/>
          <a:p>
            <a:r>
              <a:rPr lang="en-US" b="1" dirty="0">
                <a:solidFill>
                  <a:schemeClr val="bg1"/>
                </a:solidFill>
              </a:rPr>
              <a:t>11%</a:t>
            </a:r>
          </a:p>
        </p:txBody>
      </p:sp>
      <p:sp>
        <p:nvSpPr>
          <p:cNvPr id="8" name="TextBox 7">
            <a:extLst>
              <a:ext uri="{FF2B5EF4-FFF2-40B4-BE49-F238E27FC236}">
                <a16:creationId xmlns:a16="http://schemas.microsoft.com/office/drawing/2014/main" xmlns="" id="{BB5B65B5-C340-5F47-8CA7-964DDC65368C}"/>
              </a:ext>
            </a:extLst>
          </p:cNvPr>
          <p:cNvSpPr txBox="1"/>
          <p:nvPr/>
        </p:nvSpPr>
        <p:spPr>
          <a:xfrm>
            <a:off x="2481253" y="4647432"/>
            <a:ext cx="841248" cy="369332"/>
          </a:xfrm>
          <a:prstGeom prst="rect">
            <a:avLst/>
          </a:prstGeom>
          <a:noFill/>
        </p:spPr>
        <p:txBody>
          <a:bodyPr wrap="square" rtlCol="0">
            <a:spAutoFit/>
          </a:bodyPr>
          <a:lstStyle/>
          <a:p>
            <a:r>
              <a:rPr lang="en-US" b="1" dirty="0">
                <a:solidFill>
                  <a:schemeClr val="bg1"/>
                </a:solidFill>
              </a:rPr>
              <a:t>17%</a:t>
            </a:r>
          </a:p>
        </p:txBody>
      </p:sp>
      <p:pic>
        <p:nvPicPr>
          <p:cNvPr id="9" name="Picture 8" descr="A picture containing text&#10;&#10;Description automatically generated">
            <a:extLst>
              <a:ext uri="{FF2B5EF4-FFF2-40B4-BE49-F238E27FC236}">
                <a16:creationId xmlns:a16="http://schemas.microsoft.com/office/drawing/2014/main" xmlns="" id="{F79ED36C-2BF5-BB42-BB7F-D2A0A84CAAD2}"/>
              </a:ext>
            </a:extLst>
          </p:cNvPr>
          <p:cNvPicPr>
            <a:picLocks noChangeAspect="1"/>
          </p:cNvPicPr>
          <p:nvPr/>
        </p:nvPicPr>
        <p:blipFill rotWithShape="1">
          <a:blip r:embed="rId2">
            <a:extLst>
              <a:ext uri="{28A0092B-C50C-407E-A947-70E740481C1C}">
                <a14:useLocalDpi xmlns:a14="http://schemas.microsoft.com/office/drawing/2010/main" val="0"/>
              </a:ext>
            </a:extLst>
          </a:blip>
          <a:srcRect r="88743" b="941"/>
          <a:stretch/>
        </p:blipFill>
        <p:spPr>
          <a:xfrm>
            <a:off x="8120884" y="5028837"/>
            <a:ext cx="956060" cy="1325071"/>
          </a:xfrm>
          <a:prstGeom prst="rect">
            <a:avLst/>
          </a:prstGeom>
        </p:spPr>
      </p:pic>
      <p:sp>
        <p:nvSpPr>
          <p:cNvPr id="13" name="Content Placeholder 12">
            <a:extLst>
              <a:ext uri="{FF2B5EF4-FFF2-40B4-BE49-F238E27FC236}">
                <a16:creationId xmlns:a16="http://schemas.microsoft.com/office/drawing/2014/main" xmlns="" id="{7B82E3E7-7ED2-4D49-8A61-A89A4CA518C7}"/>
              </a:ext>
            </a:extLst>
          </p:cNvPr>
          <p:cNvSpPr>
            <a:spLocks noGrp="1"/>
          </p:cNvSpPr>
          <p:nvPr>
            <p:ph sz="quarter" idx="4"/>
          </p:nvPr>
        </p:nvSpPr>
        <p:spPr>
          <a:xfrm>
            <a:off x="585787" y="1766396"/>
            <a:ext cx="7972422" cy="4011064"/>
          </a:xfrm>
        </p:spPr>
        <p:txBody>
          <a:bodyPr>
            <a:normAutofit fontScale="62500" lnSpcReduction="20000"/>
          </a:bodyPr>
          <a:lstStyle/>
          <a:p>
            <a:pPr marL="0" indent="0" algn="ctr" fontAlgn="t">
              <a:buNone/>
            </a:pPr>
            <a:r>
              <a:rPr lang="en-US" sz="4000" dirty="0">
                <a:latin typeface="Cavolini" panose="03000502040302020204" pitchFamily="66" charset="0"/>
                <a:cs typeface="Cavolini" panose="03000502040302020204" pitchFamily="66" charset="0"/>
              </a:rPr>
              <a:t>“I feel that whenever I put my worries and fears at the foot of the cross (and don't try to pick them up again), God answers me. I have to have open eyes, ears and an open heart to realize what God is saying to me. Again, the Adoration Chapel is such a blessing for our parish, but I also experience his presence through nature, quiet time and through the experiences I have at work”</a:t>
            </a:r>
          </a:p>
          <a:p>
            <a:pPr marL="0" indent="0">
              <a:buNone/>
            </a:pPr>
            <a:r>
              <a:rPr lang="en-US" dirty="0"/>
              <a:t/>
            </a:r>
            <a:br>
              <a:rPr lang="en-US" dirty="0"/>
            </a:br>
            <a:endParaRPr lang="en-US" sz="2000" dirty="0"/>
          </a:p>
        </p:txBody>
      </p:sp>
      <p:sp>
        <p:nvSpPr>
          <p:cNvPr id="12" name="Title 11">
            <a:extLst>
              <a:ext uri="{FF2B5EF4-FFF2-40B4-BE49-F238E27FC236}">
                <a16:creationId xmlns:a16="http://schemas.microsoft.com/office/drawing/2014/main" xmlns="" id="{7FB74B6C-4A9F-8242-AD2A-0C8BED55FF7F}"/>
              </a:ext>
            </a:extLst>
          </p:cNvPr>
          <p:cNvSpPr>
            <a:spLocks noGrp="1"/>
          </p:cNvSpPr>
          <p:nvPr>
            <p:ph type="title"/>
          </p:nvPr>
        </p:nvSpPr>
        <p:spPr>
          <a:xfrm>
            <a:off x="585787" y="432779"/>
            <a:ext cx="7972422" cy="1038721"/>
          </a:xfrm>
        </p:spPr>
        <p:txBody>
          <a:bodyPr>
            <a:normAutofit/>
          </a:bodyPr>
          <a:lstStyle/>
          <a:p>
            <a:r>
              <a:rPr lang="en-US" sz="2800" cap="none" dirty="0">
                <a:solidFill>
                  <a:schemeClr val="accent1"/>
                </a:solidFill>
                <a:latin typeface="Athelas" panose="02000503000000020003" pitchFamily="2" charset="77"/>
                <a:cs typeface="Big Caslon Medium" panose="02000603090000020003" pitchFamily="2" charset="-79"/>
              </a:rPr>
              <a:t>Synod Survey Summary</a:t>
            </a:r>
            <a:br>
              <a:rPr lang="en-US" sz="2800" cap="none" dirty="0">
                <a:solidFill>
                  <a:schemeClr val="accent1"/>
                </a:solidFill>
                <a:latin typeface="Athelas" panose="02000503000000020003" pitchFamily="2" charset="77"/>
                <a:cs typeface="Big Caslon Medium" panose="02000603090000020003" pitchFamily="2" charset="-79"/>
              </a:rPr>
            </a:br>
            <a:r>
              <a:rPr lang="en-US" sz="2800" b="0" i="1" cap="none" spc="0" dirty="0">
                <a:solidFill>
                  <a:schemeClr val="accent1"/>
                </a:solidFill>
                <a:latin typeface="Athelas" panose="02000503000000020003" pitchFamily="2" charset="77"/>
                <a:cs typeface="Big Caslon Medium" panose="02000603090000020003" pitchFamily="2" charset="-79"/>
              </a:rPr>
              <a:t>In what way have you experienced the Holy Spirit?</a:t>
            </a:r>
            <a:endParaRPr lang="en-US" sz="2800" b="0" cap="none" spc="0" dirty="0">
              <a:solidFill>
                <a:schemeClr val="accent1"/>
              </a:solidFill>
              <a:latin typeface="Athelas" panose="02000503000000020003" pitchFamily="2" charset="77"/>
              <a:cs typeface="Big Caslon Medium" panose="02000603090000020003" pitchFamily="2" charset="-79"/>
            </a:endParaRPr>
          </a:p>
        </p:txBody>
      </p:sp>
    </p:spTree>
    <p:extLst>
      <p:ext uri="{BB962C8B-B14F-4D97-AF65-F5344CB8AC3E}">
        <p14:creationId xmlns:p14="http://schemas.microsoft.com/office/powerpoint/2010/main" val="3845749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5322EE40-E347-5B46-8C62-37B5B95D641F}"/>
              </a:ext>
            </a:extLst>
          </p:cNvPr>
          <p:cNvSpPr txBox="1"/>
          <p:nvPr/>
        </p:nvSpPr>
        <p:spPr>
          <a:xfrm>
            <a:off x="4151375" y="2713317"/>
            <a:ext cx="841248" cy="369332"/>
          </a:xfrm>
          <a:prstGeom prst="rect">
            <a:avLst/>
          </a:prstGeom>
          <a:noFill/>
        </p:spPr>
        <p:txBody>
          <a:bodyPr wrap="square" rtlCol="0">
            <a:spAutoFit/>
          </a:bodyPr>
          <a:lstStyle/>
          <a:p>
            <a:r>
              <a:rPr lang="en-US" b="1" dirty="0">
                <a:solidFill>
                  <a:schemeClr val="bg1"/>
                </a:solidFill>
              </a:rPr>
              <a:t>72%</a:t>
            </a:r>
          </a:p>
        </p:txBody>
      </p:sp>
      <p:sp>
        <p:nvSpPr>
          <p:cNvPr id="7" name="TextBox 6">
            <a:extLst>
              <a:ext uri="{FF2B5EF4-FFF2-40B4-BE49-F238E27FC236}">
                <a16:creationId xmlns:a16="http://schemas.microsoft.com/office/drawing/2014/main" xmlns="" id="{4BB9EC5A-02BF-9B41-8599-4C6107D5D2E3}"/>
              </a:ext>
            </a:extLst>
          </p:cNvPr>
          <p:cNvSpPr txBox="1"/>
          <p:nvPr/>
        </p:nvSpPr>
        <p:spPr>
          <a:xfrm>
            <a:off x="2225040" y="3637336"/>
            <a:ext cx="745077" cy="369332"/>
          </a:xfrm>
          <a:prstGeom prst="rect">
            <a:avLst/>
          </a:prstGeom>
          <a:noFill/>
        </p:spPr>
        <p:txBody>
          <a:bodyPr wrap="square" rtlCol="0">
            <a:spAutoFit/>
          </a:bodyPr>
          <a:lstStyle/>
          <a:p>
            <a:r>
              <a:rPr lang="en-US" b="1" dirty="0">
                <a:solidFill>
                  <a:schemeClr val="bg1"/>
                </a:solidFill>
              </a:rPr>
              <a:t>11%</a:t>
            </a:r>
          </a:p>
        </p:txBody>
      </p:sp>
      <p:sp>
        <p:nvSpPr>
          <p:cNvPr id="8" name="TextBox 7">
            <a:extLst>
              <a:ext uri="{FF2B5EF4-FFF2-40B4-BE49-F238E27FC236}">
                <a16:creationId xmlns:a16="http://schemas.microsoft.com/office/drawing/2014/main" xmlns="" id="{BB5B65B5-C340-5F47-8CA7-964DDC65368C}"/>
              </a:ext>
            </a:extLst>
          </p:cNvPr>
          <p:cNvSpPr txBox="1"/>
          <p:nvPr/>
        </p:nvSpPr>
        <p:spPr>
          <a:xfrm>
            <a:off x="2481253" y="4647432"/>
            <a:ext cx="841248" cy="369332"/>
          </a:xfrm>
          <a:prstGeom prst="rect">
            <a:avLst/>
          </a:prstGeom>
          <a:noFill/>
        </p:spPr>
        <p:txBody>
          <a:bodyPr wrap="square" rtlCol="0">
            <a:spAutoFit/>
          </a:bodyPr>
          <a:lstStyle/>
          <a:p>
            <a:r>
              <a:rPr lang="en-US" b="1" dirty="0">
                <a:solidFill>
                  <a:schemeClr val="bg1"/>
                </a:solidFill>
              </a:rPr>
              <a:t>17%</a:t>
            </a:r>
          </a:p>
        </p:txBody>
      </p:sp>
      <p:pic>
        <p:nvPicPr>
          <p:cNvPr id="9" name="Picture 8" descr="A picture containing text&#10;&#10;Description automatically generated">
            <a:extLst>
              <a:ext uri="{FF2B5EF4-FFF2-40B4-BE49-F238E27FC236}">
                <a16:creationId xmlns:a16="http://schemas.microsoft.com/office/drawing/2014/main" xmlns="" id="{F79ED36C-2BF5-BB42-BB7F-D2A0A84CAAD2}"/>
              </a:ext>
            </a:extLst>
          </p:cNvPr>
          <p:cNvPicPr>
            <a:picLocks noChangeAspect="1"/>
          </p:cNvPicPr>
          <p:nvPr/>
        </p:nvPicPr>
        <p:blipFill rotWithShape="1">
          <a:blip r:embed="rId2">
            <a:extLst>
              <a:ext uri="{28A0092B-C50C-407E-A947-70E740481C1C}">
                <a14:useLocalDpi xmlns:a14="http://schemas.microsoft.com/office/drawing/2010/main" val="0"/>
              </a:ext>
            </a:extLst>
          </a:blip>
          <a:srcRect r="88743" b="941"/>
          <a:stretch/>
        </p:blipFill>
        <p:spPr>
          <a:xfrm>
            <a:off x="8120884" y="5028837"/>
            <a:ext cx="956060" cy="1325071"/>
          </a:xfrm>
          <a:prstGeom prst="rect">
            <a:avLst/>
          </a:prstGeom>
        </p:spPr>
      </p:pic>
      <p:sp>
        <p:nvSpPr>
          <p:cNvPr id="13" name="Content Placeholder 12">
            <a:extLst>
              <a:ext uri="{FF2B5EF4-FFF2-40B4-BE49-F238E27FC236}">
                <a16:creationId xmlns:a16="http://schemas.microsoft.com/office/drawing/2014/main" xmlns="" id="{7B82E3E7-7ED2-4D49-8A61-A89A4CA518C7}"/>
              </a:ext>
            </a:extLst>
          </p:cNvPr>
          <p:cNvSpPr>
            <a:spLocks noGrp="1"/>
          </p:cNvSpPr>
          <p:nvPr>
            <p:ph sz="quarter" idx="4"/>
          </p:nvPr>
        </p:nvSpPr>
        <p:spPr>
          <a:xfrm>
            <a:off x="585787" y="1766396"/>
            <a:ext cx="7972422" cy="4011064"/>
          </a:xfrm>
        </p:spPr>
        <p:txBody>
          <a:bodyPr>
            <a:normAutofit/>
          </a:bodyPr>
          <a:lstStyle/>
          <a:p>
            <a:pPr marL="0" indent="0" algn="ctr" fontAlgn="t">
              <a:buNone/>
            </a:pPr>
            <a:r>
              <a:rPr lang="en-US" sz="2800" dirty="0">
                <a:latin typeface="Cavolini" panose="03000502040302020204" pitchFamily="66" charset="0"/>
                <a:cs typeface="Cavolini" panose="03000502040302020204" pitchFamily="66" charset="0"/>
              </a:rPr>
              <a:t>“The Holy Spirit has deeply touched me in the Adoration Chapel and led me to a powerful conversion of falling deeper in love with Jesus and the Eucharist.  As a result, I have committed my life to serving Him, His church and my family”</a:t>
            </a:r>
          </a:p>
          <a:p>
            <a:pPr marL="0" indent="0">
              <a:buNone/>
            </a:pPr>
            <a:r>
              <a:rPr lang="en-US" dirty="0"/>
              <a:t/>
            </a:r>
            <a:br>
              <a:rPr lang="en-US" dirty="0"/>
            </a:br>
            <a:endParaRPr lang="en-US" sz="2000" dirty="0"/>
          </a:p>
        </p:txBody>
      </p:sp>
      <p:sp>
        <p:nvSpPr>
          <p:cNvPr id="12" name="Title 11">
            <a:extLst>
              <a:ext uri="{FF2B5EF4-FFF2-40B4-BE49-F238E27FC236}">
                <a16:creationId xmlns:a16="http://schemas.microsoft.com/office/drawing/2014/main" xmlns="" id="{7FB74B6C-4A9F-8242-AD2A-0C8BED55FF7F}"/>
              </a:ext>
            </a:extLst>
          </p:cNvPr>
          <p:cNvSpPr>
            <a:spLocks noGrp="1"/>
          </p:cNvSpPr>
          <p:nvPr>
            <p:ph type="title"/>
          </p:nvPr>
        </p:nvSpPr>
        <p:spPr>
          <a:xfrm>
            <a:off x="585787" y="432779"/>
            <a:ext cx="7972422" cy="1038721"/>
          </a:xfrm>
        </p:spPr>
        <p:txBody>
          <a:bodyPr>
            <a:normAutofit/>
          </a:bodyPr>
          <a:lstStyle/>
          <a:p>
            <a:r>
              <a:rPr lang="en-US" sz="2800" cap="none" dirty="0">
                <a:solidFill>
                  <a:schemeClr val="accent1"/>
                </a:solidFill>
                <a:latin typeface="Athelas" panose="02000503000000020003" pitchFamily="2" charset="77"/>
                <a:cs typeface="Big Caslon Medium" panose="02000603090000020003" pitchFamily="2" charset="-79"/>
              </a:rPr>
              <a:t>Synod Survey Summary</a:t>
            </a:r>
            <a:br>
              <a:rPr lang="en-US" sz="2800" cap="none" dirty="0">
                <a:solidFill>
                  <a:schemeClr val="accent1"/>
                </a:solidFill>
                <a:latin typeface="Athelas" panose="02000503000000020003" pitchFamily="2" charset="77"/>
                <a:cs typeface="Big Caslon Medium" panose="02000603090000020003" pitchFamily="2" charset="-79"/>
              </a:rPr>
            </a:br>
            <a:r>
              <a:rPr lang="en-US" sz="2800" b="0" i="1" cap="none" spc="0" dirty="0">
                <a:solidFill>
                  <a:schemeClr val="accent1"/>
                </a:solidFill>
                <a:latin typeface="Athelas" panose="02000503000000020003" pitchFamily="2" charset="77"/>
                <a:cs typeface="Big Caslon Medium" panose="02000603090000020003" pitchFamily="2" charset="-79"/>
              </a:rPr>
              <a:t>In what way have you experienced the Holy Spirit?</a:t>
            </a:r>
            <a:endParaRPr lang="en-US" sz="2800" b="0" cap="none" spc="0" dirty="0">
              <a:solidFill>
                <a:schemeClr val="accent1"/>
              </a:solidFill>
              <a:latin typeface="Athelas" panose="02000503000000020003" pitchFamily="2" charset="77"/>
              <a:cs typeface="Big Caslon Medium" panose="02000603090000020003" pitchFamily="2" charset="-79"/>
            </a:endParaRPr>
          </a:p>
        </p:txBody>
      </p:sp>
    </p:spTree>
    <p:extLst>
      <p:ext uri="{BB962C8B-B14F-4D97-AF65-F5344CB8AC3E}">
        <p14:creationId xmlns:p14="http://schemas.microsoft.com/office/powerpoint/2010/main" val="2600214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5322EE40-E347-5B46-8C62-37B5B95D641F}"/>
              </a:ext>
            </a:extLst>
          </p:cNvPr>
          <p:cNvSpPr txBox="1"/>
          <p:nvPr/>
        </p:nvSpPr>
        <p:spPr>
          <a:xfrm>
            <a:off x="4151375" y="2713317"/>
            <a:ext cx="841248" cy="369332"/>
          </a:xfrm>
          <a:prstGeom prst="rect">
            <a:avLst/>
          </a:prstGeom>
          <a:noFill/>
        </p:spPr>
        <p:txBody>
          <a:bodyPr wrap="square" rtlCol="0">
            <a:spAutoFit/>
          </a:bodyPr>
          <a:lstStyle/>
          <a:p>
            <a:r>
              <a:rPr lang="en-US" b="1" dirty="0">
                <a:solidFill>
                  <a:schemeClr val="bg1"/>
                </a:solidFill>
              </a:rPr>
              <a:t>72%</a:t>
            </a:r>
          </a:p>
        </p:txBody>
      </p:sp>
      <p:sp>
        <p:nvSpPr>
          <p:cNvPr id="7" name="TextBox 6">
            <a:extLst>
              <a:ext uri="{FF2B5EF4-FFF2-40B4-BE49-F238E27FC236}">
                <a16:creationId xmlns:a16="http://schemas.microsoft.com/office/drawing/2014/main" xmlns="" id="{4BB9EC5A-02BF-9B41-8599-4C6107D5D2E3}"/>
              </a:ext>
            </a:extLst>
          </p:cNvPr>
          <p:cNvSpPr txBox="1"/>
          <p:nvPr/>
        </p:nvSpPr>
        <p:spPr>
          <a:xfrm>
            <a:off x="2225040" y="3637336"/>
            <a:ext cx="745077" cy="369332"/>
          </a:xfrm>
          <a:prstGeom prst="rect">
            <a:avLst/>
          </a:prstGeom>
          <a:noFill/>
        </p:spPr>
        <p:txBody>
          <a:bodyPr wrap="square" rtlCol="0">
            <a:spAutoFit/>
          </a:bodyPr>
          <a:lstStyle/>
          <a:p>
            <a:r>
              <a:rPr lang="en-US" b="1" dirty="0">
                <a:solidFill>
                  <a:schemeClr val="bg1"/>
                </a:solidFill>
              </a:rPr>
              <a:t>11%</a:t>
            </a:r>
          </a:p>
        </p:txBody>
      </p:sp>
      <p:sp>
        <p:nvSpPr>
          <p:cNvPr id="8" name="TextBox 7">
            <a:extLst>
              <a:ext uri="{FF2B5EF4-FFF2-40B4-BE49-F238E27FC236}">
                <a16:creationId xmlns:a16="http://schemas.microsoft.com/office/drawing/2014/main" xmlns="" id="{BB5B65B5-C340-5F47-8CA7-964DDC65368C}"/>
              </a:ext>
            </a:extLst>
          </p:cNvPr>
          <p:cNvSpPr txBox="1"/>
          <p:nvPr/>
        </p:nvSpPr>
        <p:spPr>
          <a:xfrm>
            <a:off x="2481253" y="4647432"/>
            <a:ext cx="841248" cy="369332"/>
          </a:xfrm>
          <a:prstGeom prst="rect">
            <a:avLst/>
          </a:prstGeom>
          <a:noFill/>
        </p:spPr>
        <p:txBody>
          <a:bodyPr wrap="square" rtlCol="0">
            <a:spAutoFit/>
          </a:bodyPr>
          <a:lstStyle/>
          <a:p>
            <a:r>
              <a:rPr lang="en-US" b="1" dirty="0">
                <a:solidFill>
                  <a:schemeClr val="bg1"/>
                </a:solidFill>
              </a:rPr>
              <a:t>17%</a:t>
            </a:r>
          </a:p>
        </p:txBody>
      </p:sp>
      <p:pic>
        <p:nvPicPr>
          <p:cNvPr id="9" name="Picture 8" descr="A picture containing text&#10;&#10;Description automatically generated">
            <a:extLst>
              <a:ext uri="{FF2B5EF4-FFF2-40B4-BE49-F238E27FC236}">
                <a16:creationId xmlns:a16="http://schemas.microsoft.com/office/drawing/2014/main" xmlns="" id="{F79ED36C-2BF5-BB42-BB7F-D2A0A84CAAD2}"/>
              </a:ext>
            </a:extLst>
          </p:cNvPr>
          <p:cNvPicPr>
            <a:picLocks noChangeAspect="1"/>
          </p:cNvPicPr>
          <p:nvPr/>
        </p:nvPicPr>
        <p:blipFill rotWithShape="1">
          <a:blip r:embed="rId2">
            <a:extLst>
              <a:ext uri="{28A0092B-C50C-407E-A947-70E740481C1C}">
                <a14:useLocalDpi xmlns:a14="http://schemas.microsoft.com/office/drawing/2010/main" val="0"/>
              </a:ext>
            </a:extLst>
          </a:blip>
          <a:srcRect r="88743" b="941"/>
          <a:stretch/>
        </p:blipFill>
        <p:spPr>
          <a:xfrm>
            <a:off x="8120884" y="5028837"/>
            <a:ext cx="956060" cy="1325071"/>
          </a:xfrm>
          <a:prstGeom prst="rect">
            <a:avLst/>
          </a:prstGeom>
        </p:spPr>
      </p:pic>
      <p:sp>
        <p:nvSpPr>
          <p:cNvPr id="13" name="Content Placeholder 12">
            <a:extLst>
              <a:ext uri="{FF2B5EF4-FFF2-40B4-BE49-F238E27FC236}">
                <a16:creationId xmlns:a16="http://schemas.microsoft.com/office/drawing/2014/main" xmlns="" id="{7B82E3E7-7ED2-4D49-8A61-A89A4CA518C7}"/>
              </a:ext>
            </a:extLst>
          </p:cNvPr>
          <p:cNvSpPr>
            <a:spLocks noGrp="1"/>
          </p:cNvSpPr>
          <p:nvPr>
            <p:ph sz="quarter" idx="4"/>
          </p:nvPr>
        </p:nvSpPr>
        <p:spPr>
          <a:xfrm>
            <a:off x="585787" y="1766396"/>
            <a:ext cx="7972422" cy="4011064"/>
          </a:xfrm>
        </p:spPr>
        <p:txBody>
          <a:bodyPr>
            <a:noAutofit/>
          </a:bodyPr>
          <a:lstStyle/>
          <a:p>
            <a:pPr marL="0" indent="0" algn="ctr" fontAlgn="t">
              <a:buNone/>
            </a:pPr>
            <a:r>
              <a:rPr lang="en-US" sz="2400" dirty="0"/>
              <a:t>“</a:t>
            </a:r>
            <a:r>
              <a:rPr lang="en-US" sz="2400" dirty="0">
                <a:latin typeface="Cavolini" panose="03000502040302020204" pitchFamily="66" charset="0"/>
                <a:cs typeface="Cavolini" panose="03000502040302020204" pitchFamily="66" charset="0"/>
              </a:rPr>
              <a:t>By hearing or reading daily scripture that addresses exactly what I needed to hear that day. Or hearing a sermon that feels like it’s being spoken directly to me. When I practice looking for God’s presence in my daily life, it is amazing how I can experience the Holy Spirit in simple and yet beautiful things that happen every day”</a:t>
            </a:r>
            <a:endParaRPr lang="en-US" sz="2400" dirty="0"/>
          </a:p>
          <a:p>
            <a:pPr marL="0" indent="0">
              <a:buNone/>
            </a:pPr>
            <a:r>
              <a:rPr lang="en-US" sz="2400" dirty="0"/>
              <a:t/>
            </a:r>
            <a:br>
              <a:rPr lang="en-US" sz="2400" dirty="0"/>
            </a:br>
            <a:endParaRPr lang="en-US" sz="2400" dirty="0"/>
          </a:p>
        </p:txBody>
      </p:sp>
      <p:sp>
        <p:nvSpPr>
          <p:cNvPr id="12" name="Title 11">
            <a:extLst>
              <a:ext uri="{FF2B5EF4-FFF2-40B4-BE49-F238E27FC236}">
                <a16:creationId xmlns:a16="http://schemas.microsoft.com/office/drawing/2014/main" xmlns="" id="{7FB74B6C-4A9F-8242-AD2A-0C8BED55FF7F}"/>
              </a:ext>
            </a:extLst>
          </p:cNvPr>
          <p:cNvSpPr>
            <a:spLocks noGrp="1"/>
          </p:cNvSpPr>
          <p:nvPr>
            <p:ph type="title"/>
          </p:nvPr>
        </p:nvSpPr>
        <p:spPr>
          <a:xfrm>
            <a:off x="585787" y="432779"/>
            <a:ext cx="7972422" cy="1038721"/>
          </a:xfrm>
        </p:spPr>
        <p:txBody>
          <a:bodyPr>
            <a:normAutofit/>
          </a:bodyPr>
          <a:lstStyle/>
          <a:p>
            <a:r>
              <a:rPr lang="en-US" sz="2800" cap="none" dirty="0">
                <a:solidFill>
                  <a:schemeClr val="accent1"/>
                </a:solidFill>
                <a:latin typeface="Athelas" panose="02000503000000020003" pitchFamily="2" charset="77"/>
                <a:cs typeface="Big Caslon Medium" panose="02000603090000020003" pitchFamily="2" charset="-79"/>
              </a:rPr>
              <a:t>Synod Survey Summary</a:t>
            </a:r>
            <a:br>
              <a:rPr lang="en-US" sz="2800" cap="none" dirty="0">
                <a:solidFill>
                  <a:schemeClr val="accent1"/>
                </a:solidFill>
                <a:latin typeface="Athelas" panose="02000503000000020003" pitchFamily="2" charset="77"/>
                <a:cs typeface="Big Caslon Medium" panose="02000603090000020003" pitchFamily="2" charset="-79"/>
              </a:rPr>
            </a:br>
            <a:r>
              <a:rPr lang="en-US" sz="2800" b="0" i="1" cap="none" spc="0" dirty="0">
                <a:solidFill>
                  <a:schemeClr val="accent1"/>
                </a:solidFill>
                <a:latin typeface="Athelas" panose="02000503000000020003" pitchFamily="2" charset="77"/>
                <a:cs typeface="Big Caslon Medium" panose="02000603090000020003" pitchFamily="2" charset="-79"/>
              </a:rPr>
              <a:t>In what way have you experienced the Holy Spirit?</a:t>
            </a:r>
            <a:endParaRPr lang="en-US" sz="2800" b="0" cap="none" spc="0" dirty="0">
              <a:solidFill>
                <a:schemeClr val="accent1"/>
              </a:solidFill>
              <a:latin typeface="Athelas" panose="02000503000000020003" pitchFamily="2" charset="77"/>
              <a:cs typeface="Big Caslon Medium" panose="02000603090000020003" pitchFamily="2" charset="-79"/>
            </a:endParaRPr>
          </a:p>
        </p:txBody>
      </p:sp>
    </p:spTree>
    <p:extLst>
      <p:ext uri="{BB962C8B-B14F-4D97-AF65-F5344CB8AC3E}">
        <p14:creationId xmlns:p14="http://schemas.microsoft.com/office/powerpoint/2010/main" val="658912702"/>
      </p:ext>
    </p:extLst>
  </p:cSld>
  <p:clrMapOvr>
    <a:masterClrMapping/>
  </p:clrMapOvr>
</p:sld>
</file>

<file path=ppt/theme/theme1.xml><?xml version="1.0" encoding="utf-8"?>
<a:theme xmlns:a="http://schemas.openxmlformats.org/drawingml/2006/main" name="GradientRiseVTI">
  <a:themeElements>
    <a:clrScheme name="GradientRise">
      <a:dk1>
        <a:sysClr val="windowText" lastClr="000000"/>
      </a:dk1>
      <a:lt1>
        <a:srgbClr val="FFFFFF"/>
      </a:lt1>
      <a:dk2>
        <a:srgbClr val="3C0F3A"/>
      </a:dk2>
      <a:lt2>
        <a:srgbClr val="F1F2F2"/>
      </a:lt2>
      <a:accent1>
        <a:srgbClr val="A6025C"/>
      </a:accent1>
      <a:accent2>
        <a:srgbClr val="92248E"/>
      </a:accent2>
      <a:accent3>
        <a:srgbClr val="DE95C4"/>
      </a:accent3>
      <a:accent4>
        <a:srgbClr val="FE4A00"/>
      </a:accent4>
      <a:accent5>
        <a:srgbClr val="DA002F"/>
      </a:accent5>
      <a:accent6>
        <a:srgbClr val="FF907A"/>
      </a:accent6>
      <a:hlink>
        <a:srgbClr val="CA71E4"/>
      </a:hlink>
      <a:folHlink>
        <a:srgbClr val="E45E49"/>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1905</TotalTime>
  <Words>860</Words>
  <Application>Microsoft Office PowerPoint</Application>
  <PresentationFormat>On-screen Show (4:3)</PresentationFormat>
  <Paragraphs>101</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Athelas</vt:lpstr>
      <vt:lpstr>Avenir Next LT Pro</vt:lpstr>
      <vt:lpstr>Big Caslon Medium</vt:lpstr>
      <vt:lpstr>Calibri</vt:lpstr>
      <vt:lpstr>Cavolini</vt:lpstr>
      <vt:lpstr>GradientRiseVTI</vt:lpstr>
      <vt:lpstr>Synodal Survey 2022  </vt:lpstr>
      <vt:lpstr>Synod Survey Summary For Those No Longer Practicing</vt:lpstr>
      <vt:lpstr>Synod Survey Summary For Those No Longer Practicing</vt:lpstr>
      <vt:lpstr>Synod Survey Summary In what way have you experienced the Holy Spirit?</vt:lpstr>
      <vt:lpstr>Synod Survey Summary In what way have you experienced the Holy Spirit?</vt:lpstr>
      <vt:lpstr>Synod Survey Summary In what way have you experienced the Holy Spirit?</vt:lpstr>
      <vt:lpstr>Synod Survey Summary In what way have you experienced the Holy Spirit?</vt:lpstr>
      <vt:lpstr>Synod Survey Summary In what way have you experienced the Holy Spirit?</vt:lpstr>
      <vt:lpstr>Synod Survey Summary In what way have you experienced the Holy Spirit?</vt:lpstr>
      <vt:lpstr>Synod Survey Summary In what way have you experienced the Holy Spirit?</vt:lpstr>
      <vt:lpstr>Synod Survey Summary In what way have you experienced the Holy Spirit?</vt:lpstr>
      <vt:lpstr>Synod Survey Summary In what way have you experienced the Holy Spirit?</vt:lpstr>
      <vt:lpstr>Synod Survey Summary In what way have you experienced the Holy Spirit?</vt:lpstr>
      <vt:lpstr>Synod Survey Summary In what way have you experienced the Holy Spirit?</vt:lpstr>
      <vt:lpstr>Synod Survey Summary In what way have you experienced the Holy Spirit?</vt:lpstr>
      <vt:lpstr>Prayer for the Synod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Synodal Survey</dc:title>
  <dc:creator>Carla Christy</dc:creator>
  <cp:lastModifiedBy>Windows User</cp:lastModifiedBy>
  <cp:revision>18</cp:revision>
  <dcterms:created xsi:type="dcterms:W3CDTF">2022-02-24T20:06:38Z</dcterms:created>
  <dcterms:modified xsi:type="dcterms:W3CDTF">2022-10-20T18:46:26Z</dcterms:modified>
</cp:coreProperties>
</file>